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94" r:id="rId1"/>
  </p:sldMasterIdLst>
  <p:notesMasterIdLst>
    <p:notesMasterId r:id="rId18"/>
  </p:notesMasterIdLst>
  <p:sldIdLst>
    <p:sldId id="1502" r:id="rId2"/>
    <p:sldId id="256" r:id="rId3"/>
    <p:sldId id="272" r:id="rId4"/>
    <p:sldId id="257" r:id="rId5"/>
    <p:sldId id="259" r:id="rId6"/>
    <p:sldId id="260" r:id="rId7"/>
    <p:sldId id="262" r:id="rId8"/>
    <p:sldId id="263" r:id="rId9"/>
    <p:sldId id="264" r:id="rId10"/>
    <p:sldId id="258" r:id="rId11"/>
    <p:sldId id="265" r:id="rId12"/>
    <p:sldId id="267" r:id="rId13"/>
    <p:sldId id="268" r:id="rId14"/>
    <p:sldId id="1499" r:id="rId15"/>
    <p:sldId id="1500"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rincess" initials="P" lastIdx="2" clrIdx="0">
    <p:extLst>
      <p:ext uri="{19B8F6BF-5375-455C-9EA6-DF929625EA0E}">
        <p15:presenceInfo xmlns:p15="http://schemas.microsoft.com/office/powerpoint/2012/main" userId="Princes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17"/>
    <p:restoredTop sz="94609"/>
  </p:normalViewPr>
  <p:slideViewPr>
    <p:cSldViewPr snapToGrid="0" snapToObjects="1">
      <p:cViewPr>
        <p:scale>
          <a:sx n="68" d="100"/>
          <a:sy n="68" d="100"/>
        </p:scale>
        <p:origin x="46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798FC0-DB40-8340-9FDC-3AB60D485236}" type="datetimeFigureOut">
              <a:rPr lang="en-US" smtClean="0"/>
              <a:t>7/21/2019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0F021A-C8AA-B943-ABF4-D7B234FA667C}" type="slidenum">
              <a:rPr lang="en-US" smtClean="0"/>
              <a:t>‹#›</a:t>
            </a:fld>
            <a:endParaRPr lang="en-US"/>
          </a:p>
        </p:txBody>
      </p:sp>
    </p:spTree>
    <p:extLst>
      <p:ext uri="{BB962C8B-B14F-4D97-AF65-F5344CB8AC3E}">
        <p14:creationId xmlns:p14="http://schemas.microsoft.com/office/powerpoint/2010/main" val="2389790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0F021A-C8AA-B943-ABF4-D7B234FA667C}" type="slidenum">
              <a:rPr lang="en-US" smtClean="0"/>
              <a:t>3</a:t>
            </a:fld>
            <a:endParaRPr lang="en-US"/>
          </a:p>
        </p:txBody>
      </p:sp>
    </p:spTree>
    <p:extLst>
      <p:ext uri="{BB962C8B-B14F-4D97-AF65-F5344CB8AC3E}">
        <p14:creationId xmlns:p14="http://schemas.microsoft.com/office/powerpoint/2010/main" val="603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0F021A-C8AA-B943-ABF4-D7B234FA667C}" type="slidenum">
              <a:rPr lang="en-US" smtClean="0"/>
              <a:t>10</a:t>
            </a:fld>
            <a:endParaRPr lang="en-US"/>
          </a:p>
        </p:txBody>
      </p:sp>
    </p:spTree>
    <p:extLst>
      <p:ext uri="{BB962C8B-B14F-4D97-AF65-F5344CB8AC3E}">
        <p14:creationId xmlns:p14="http://schemas.microsoft.com/office/powerpoint/2010/main" val="102433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Jacque – this is where I would mention the story about the women you sent me via email about her on DTG and the abortion</a:t>
            </a:r>
          </a:p>
        </p:txBody>
      </p:sp>
      <p:sp>
        <p:nvSpPr>
          <p:cNvPr id="4" name="Slide Number Placeholder 3"/>
          <p:cNvSpPr>
            <a:spLocks noGrp="1"/>
          </p:cNvSpPr>
          <p:nvPr>
            <p:ph type="sldNum" sz="quarter" idx="5"/>
          </p:nvPr>
        </p:nvSpPr>
        <p:spPr/>
        <p:txBody>
          <a:bodyPr/>
          <a:lstStyle/>
          <a:p>
            <a:fld id="{A30F021A-C8AA-B943-ABF4-D7B234FA667C}" type="slidenum">
              <a:rPr lang="en-US" smtClean="0"/>
              <a:t>13</a:t>
            </a:fld>
            <a:endParaRPr lang="en-US"/>
          </a:p>
        </p:txBody>
      </p:sp>
    </p:spTree>
    <p:extLst>
      <p:ext uri="{BB962C8B-B14F-4D97-AF65-F5344CB8AC3E}">
        <p14:creationId xmlns:p14="http://schemas.microsoft.com/office/powerpoint/2010/main" val="1640628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NAMRATA</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5E106-BD2B-470A-AB34-485DBDCD0F9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51837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NAMRATA</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5E106-BD2B-470A-AB34-485DBDCD0F9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9720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4C9E0-6A1E-4415-9320-3D92E03148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664CBDA-0E9E-4846-AEA0-7DFEF3E852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19F3D4-C0B2-47F0-868B-075468C66182}"/>
              </a:ext>
            </a:extLst>
          </p:cNvPr>
          <p:cNvSpPr>
            <a:spLocks noGrp="1"/>
          </p:cNvSpPr>
          <p:nvPr>
            <p:ph type="dt" sz="half" idx="10"/>
          </p:nvPr>
        </p:nvSpPr>
        <p:spPr/>
        <p:txBody>
          <a:bodyPr/>
          <a:lstStyle/>
          <a:p>
            <a:fld id="{97919524-B30A-3A46-BC66-FC4C6C4A7C44}" type="datetimeFigureOut">
              <a:rPr lang="en-US" smtClean="0"/>
              <a:t>7/21/2019</a:t>
            </a:fld>
            <a:endParaRPr lang="en-US"/>
          </a:p>
        </p:txBody>
      </p:sp>
      <p:sp>
        <p:nvSpPr>
          <p:cNvPr id="5" name="Footer Placeholder 4">
            <a:extLst>
              <a:ext uri="{FF2B5EF4-FFF2-40B4-BE49-F238E27FC236}">
                <a16:creationId xmlns:a16="http://schemas.microsoft.com/office/drawing/2014/main" id="{484A5800-C9CB-497B-8605-5FA6189AAD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590594-EB3B-44E0-9378-12E9790A3187}"/>
              </a:ext>
            </a:extLst>
          </p:cNvPr>
          <p:cNvSpPr>
            <a:spLocks noGrp="1"/>
          </p:cNvSpPr>
          <p:nvPr>
            <p:ph type="sldNum" sz="quarter" idx="12"/>
          </p:nvPr>
        </p:nvSpPr>
        <p:spPr/>
        <p:txBody>
          <a:bodyPr/>
          <a:lstStyle/>
          <a:p>
            <a:fld id="{E636E9FF-B8BF-0445-AFE1-9FAFD156A682}" type="slidenum">
              <a:rPr lang="en-US" smtClean="0"/>
              <a:t>‹#›</a:t>
            </a:fld>
            <a:endParaRPr lang="en-US"/>
          </a:p>
        </p:txBody>
      </p:sp>
    </p:spTree>
    <p:extLst>
      <p:ext uri="{BB962C8B-B14F-4D97-AF65-F5344CB8AC3E}">
        <p14:creationId xmlns:p14="http://schemas.microsoft.com/office/powerpoint/2010/main" val="305457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06541-4589-4EAA-8A32-EBBCEBB87E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F5D38F1-7D6A-4062-B812-0C30DE6A62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D84F10-C369-449A-B72C-9148FC2E20C1}"/>
              </a:ext>
            </a:extLst>
          </p:cNvPr>
          <p:cNvSpPr>
            <a:spLocks noGrp="1"/>
          </p:cNvSpPr>
          <p:nvPr>
            <p:ph type="dt" sz="half" idx="10"/>
          </p:nvPr>
        </p:nvSpPr>
        <p:spPr/>
        <p:txBody>
          <a:bodyPr/>
          <a:lstStyle/>
          <a:p>
            <a:fld id="{97919524-B30A-3A46-BC66-FC4C6C4A7C44}" type="datetimeFigureOut">
              <a:rPr lang="en-US" smtClean="0"/>
              <a:t>7/21/2019</a:t>
            </a:fld>
            <a:endParaRPr lang="en-US"/>
          </a:p>
        </p:txBody>
      </p:sp>
      <p:sp>
        <p:nvSpPr>
          <p:cNvPr id="5" name="Footer Placeholder 4">
            <a:extLst>
              <a:ext uri="{FF2B5EF4-FFF2-40B4-BE49-F238E27FC236}">
                <a16:creationId xmlns:a16="http://schemas.microsoft.com/office/drawing/2014/main" id="{34A769CA-FA5D-4578-9EEE-F4601AD1AC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667247-717A-4657-986C-9A1657B994E8}"/>
              </a:ext>
            </a:extLst>
          </p:cNvPr>
          <p:cNvSpPr>
            <a:spLocks noGrp="1"/>
          </p:cNvSpPr>
          <p:nvPr>
            <p:ph type="sldNum" sz="quarter" idx="12"/>
          </p:nvPr>
        </p:nvSpPr>
        <p:spPr/>
        <p:txBody>
          <a:bodyPr/>
          <a:lstStyle/>
          <a:p>
            <a:fld id="{E636E9FF-B8BF-0445-AFE1-9FAFD156A682}" type="slidenum">
              <a:rPr lang="en-US" smtClean="0"/>
              <a:t>‹#›</a:t>
            </a:fld>
            <a:endParaRPr lang="en-US"/>
          </a:p>
        </p:txBody>
      </p:sp>
    </p:spTree>
    <p:extLst>
      <p:ext uri="{BB962C8B-B14F-4D97-AF65-F5344CB8AC3E}">
        <p14:creationId xmlns:p14="http://schemas.microsoft.com/office/powerpoint/2010/main" val="1438623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681A1A-D655-4A53-BEC7-936540355C0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F77B536-DD6E-48F1-8776-4D88D4F8A1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3BE83F-3F49-4A94-A7EB-72A2CD5ED937}"/>
              </a:ext>
            </a:extLst>
          </p:cNvPr>
          <p:cNvSpPr>
            <a:spLocks noGrp="1"/>
          </p:cNvSpPr>
          <p:nvPr>
            <p:ph type="dt" sz="half" idx="10"/>
          </p:nvPr>
        </p:nvSpPr>
        <p:spPr/>
        <p:txBody>
          <a:bodyPr/>
          <a:lstStyle/>
          <a:p>
            <a:fld id="{97919524-B30A-3A46-BC66-FC4C6C4A7C44}" type="datetimeFigureOut">
              <a:rPr lang="en-US" smtClean="0"/>
              <a:t>7/21/2019</a:t>
            </a:fld>
            <a:endParaRPr lang="en-US"/>
          </a:p>
        </p:txBody>
      </p:sp>
      <p:sp>
        <p:nvSpPr>
          <p:cNvPr id="5" name="Footer Placeholder 4">
            <a:extLst>
              <a:ext uri="{FF2B5EF4-FFF2-40B4-BE49-F238E27FC236}">
                <a16:creationId xmlns:a16="http://schemas.microsoft.com/office/drawing/2014/main" id="{B524007B-1B1E-4448-AA2C-E076300A21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9B06EC-E046-4214-8BA0-66D3119A601C}"/>
              </a:ext>
            </a:extLst>
          </p:cNvPr>
          <p:cNvSpPr>
            <a:spLocks noGrp="1"/>
          </p:cNvSpPr>
          <p:nvPr>
            <p:ph type="sldNum" sz="quarter" idx="12"/>
          </p:nvPr>
        </p:nvSpPr>
        <p:spPr/>
        <p:txBody>
          <a:bodyPr/>
          <a:lstStyle/>
          <a:p>
            <a:fld id="{E636E9FF-B8BF-0445-AFE1-9FAFD156A682}" type="slidenum">
              <a:rPr lang="en-US" smtClean="0"/>
              <a:t>‹#›</a:t>
            </a:fld>
            <a:endParaRPr lang="en-US"/>
          </a:p>
        </p:txBody>
      </p:sp>
    </p:spTree>
    <p:extLst>
      <p:ext uri="{BB962C8B-B14F-4D97-AF65-F5344CB8AC3E}">
        <p14:creationId xmlns:p14="http://schemas.microsoft.com/office/powerpoint/2010/main" val="4107357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a:prstGeom prst="rect">
            <a:avLst/>
          </a:prstGeom>
        </p:spPr>
        <p:txBody>
          <a:bodyPr lIns="91430" tIns="45716" rIns="91430" bIns="45716"/>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8"/>
          <p:cNvSpPr>
            <a:spLocks noGrp="1" noChangeArrowheads="1"/>
          </p:cNvSpPr>
          <p:nvPr>
            <p:ph type="sldNum" sz="quarter" idx="10"/>
          </p:nvPr>
        </p:nvSpPr>
        <p:spPr>
          <a:ln/>
        </p:spPr>
        <p:txBody>
          <a:bodyPr/>
          <a:lstStyle>
            <a:lvl1pPr>
              <a:defRPr/>
            </a:lvl1pPr>
          </a:lstStyle>
          <a:p>
            <a:pPr algn="r" eaLnBrk="0" hangingPunct="0">
              <a:defRPr/>
            </a:pPr>
            <a:fld id="{1ABD77CE-5D21-48E7-855F-174FA174FA2E}" type="slidenum">
              <a:rPr lang="en-US" altLang="en-US" smtClean="0">
                <a:solidFill>
                  <a:srgbClr val="000000"/>
                </a:solidFill>
                <a:latin typeface="Verdana" pitchFamily="34" charset="0"/>
              </a:rPr>
              <a:pPr algn="r" eaLnBrk="0" hangingPunct="0">
                <a:defRPr/>
              </a:pPr>
              <a:t>‹#›</a:t>
            </a:fld>
            <a:endParaRPr lang="en-US" altLang="en-US" dirty="0">
              <a:solidFill>
                <a:srgbClr val="000000"/>
              </a:solidFill>
              <a:latin typeface="Verdana" pitchFamily="34" charset="0"/>
            </a:endParaRPr>
          </a:p>
        </p:txBody>
      </p:sp>
    </p:spTree>
    <p:extLst>
      <p:ext uri="{BB962C8B-B14F-4D97-AF65-F5344CB8AC3E}">
        <p14:creationId xmlns:p14="http://schemas.microsoft.com/office/powerpoint/2010/main" val="938866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80249-65B9-4CC1-8EEC-AF4F8D49F6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80F737-45C8-41B3-9A9D-65BF69E243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952E01-0C75-4215-8FB6-9445AC08A7A4}"/>
              </a:ext>
            </a:extLst>
          </p:cNvPr>
          <p:cNvSpPr>
            <a:spLocks noGrp="1"/>
          </p:cNvSpPr>
          <p:nvPr>
            <p:ph type="dt" sz="half" idx="10"/>
          </p:nvPr>
        </p:nvSpPr>
        <p:spPr/>
        <p:txBody>
          <a:bodyPr/>
          <a:lstStyle/>
          <a:p>
            <a:fld id="{97919524-B30A-3A46-BC66-FC4C6C4A7C44}" type="datetimeFigureOut">
              <a:rPr lang="en-US" smtClean="0"/>
              <a:t>7/21/2019</a:t>
            </a:fld>
            <a:endParaRPr lang="en-US"/>
          </a:p>
        </p:txBody>
      </p:sp>
      <p:sp>
        <p:nvSpPr>
          <p:cNvPr id="5" name="Footer Placeholder 4">
            <a:extLst>
              <a:ext uri="{FF2B5EF4-FFF2-40B4-BE49-F238E27FC236}">
                <a16:creationId xmlns:a16="http://schemas.microsoft.com/office/drawing/2014/main" id="{47198EDE-C9E3-4870-A79A-25D341AB91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E1C234-B715-486D-B82D-6422833FE413}"/>
              </a:ext>
            </a:extLst>
          </p:cNvPr>
          <p:cNvSpPr>
            <a:spLocks noGrp="1"/>
          </p:cNvSpPr>
          <p:nvPr>
            <p:ph type="sldNum" sz="quarter" idx="12"/>
          </p:nvPr>
        </p:nvSpPr>
        <p:spPr/>
        <p:txBody>
          <a:bodyPr/>
          <a:lstStyle/>
          <a:p>
            <a:fld id="{E636E9FF-B8BF-0445-AFE1-9FAFD156A682}" type="slidenum">
              <a:rPr lang="en-US" smtClean="0"/>
              <a:t>‹#›</a:t>
            </a:fld>
            <a:endParaRPr lang="en-US"/>
          </a:p>
        </p:txBody>
      </p:sp>
    </p:spTree>
    <p:extLst>
      <p:ext uri="{BB962C8B-B14F-4D97-AF65-F5344CB8AC3E}">
        <p14:creationId xmlns:p14="http://schemas.microsoft.com/office/powerpoint/2010/main" val="3531208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4201A-4C07-4602-8EEC-97B6EB5F1E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27FCB0-B38A-4972-A145-7B89D479CA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319E4F-DBFF-497F-9B3F-87EB0B02E076}"/>
              </a:ext>
            </a:extLst>
          </p:cNvPr>
          <p:cNvSpPr>
            <a:spLocks noGrp="1"/>
          </p:cNvSpPr>
          <p:nvPr>
            <p:ph type="dt" sz="half" idx="10"/>
          </p:nvPr>
        </p:nvSpPr>
        <p:spPr/>
        <p:txBody>
          <a:bodyPr/>
          <a:lstStyle/>
          <a:p>
            <a:fld id="{97919524-B30A-3A46-BC66-FC4C6C4A7C44}" type="datetimeFigureOut">
              <a:rPr lang="en-US" smtClean="0"/>
              <a:t>7/21/2019</a:t>
            </a:fld>
            <a:endParaRPr lang="en-US"/>
          </a:p>
        </p:txBody>
      </p:sp>
      <p:sp>
        <p:nvSpPr>
          <p:cNvPr id="5" name="Footer Placeholder 4">
            <a:extLst>
              <a:ext uri="{FF2B5EF4-FFF2-40B4-BE49-F238E27FC236}">
                <a16:creationId xmlns:a16="http://schemas.microsoft.com/office/drawing/2014/main" id="{CB6441AE-E1A0-4115-94FF-D94FE850DC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F82BBB-E3E4-4B8C-A736-2A6516586D2B}"/>
              </a:ext>
            </a:extLst>
          </p:cNvPr>
          <p:cNvSpPr>
            <a:spLocks noGrp="1"/>
          </p:cNvSpPr>
          <p:nvPr>
            <p:ph type="sldNum" sz="quarter" idx="12"/>
          </p:nvPr>
        </p:nvSpPr>
        <p:spPr/>
        <p:txBody>
          <a:bodyPr/>
          <a:lstStyle/>
          <a:p>
            <a:fld id="{E636E9FF-B8BF-0445-AFE1-9FAFD156A682}" type="slidenum">
              <a:rPr lang="en-US" smtClean="0"/>
              <a:t>‹#›</a:t>
            </a:fld>
            <a:endParaRPr lang="en-US"/>
          </a:p>
        </p:txBody>
      </p:sp>
    </p:spTree>
    <p:extLst>
      <p:ext uri="{BB962C8B-B14F-4D97-AF65-F5344CB8AC3E}">
        <p14:creationId xmlns:p14="http://schemas.microsoft.com/office/powerpoint/2010/main" val="1502093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8BD72-26E6-4C12-BB4D-9124FFD037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959634-4A4B-48C3-9F28-F9A5620A626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E27FB3-D990-48C1-845D-46883846F37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3794550-E4BF-461A-A560-D4F7A3E57684}"/>
              </a:ext>
            </a:extLst>
          </p:cNvPr>
          <p:cNvSpPr>
            <a:spLocks noGrp="1"/>
          </p:cNvSpPr>
          <p:nvPr>
            <p:ph type="dt" sz="half" idx="10"/>
          </p:nvPr>
        </p:nvSpPr>
        <p:spPr/>
        <p:txBody>
          <a:bodyPr/>
          <a:lstStyle/>
          <a:p>
            <a:fld id="{97919524-B30A-3A46-BC66-FC4C6C4A7C44}" type="datetimeFigureOut">
              <a:rPr lang="en-US" smtClean="0"/>
              <a:t>7/21/2019</a:t>
            </a:fld>
            <a:endParaRPr lang="en-US"/>
          </a:p>
        </p:txBody>
      </p:sp>
      <p:sp>
        <p:nvSpPr>
          <p:cNvPr id="6" name="Footer Placeholder 5">
            <a:extLst>
              <a:ext uri="{FF2B5EF4-FFF2-40B4-BE49-F238E27FC236}">
                <a16:creationId xmlns:a16="http://schemas.microsoft.com/office/drawing/2014/main" id="{8AD61997-FA68-4D93-A8A3-8D6C598A2B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97662B-4E21-45D3-B6CB-AD455301FE5F}"/>
              </a:ext>
            </a:extLst>
          </p:cNvPr>
          <p:cNvSpPr>
            <a:spLocks noGrp="1"/>
          </p:cNvSpPr>
          <p:nvPr>
            <p:ph type="sldNum" sz="quarter" idx="12"/>
          </p:nvPr>
        </p:nvSpPr>
        <p:spPr/>
        <p:txBody>
          <a:bodyPr/>
          <a:lstStyle/>
          <a:p>
            <a:fld id="{E636E9FF-B8BF-0445-AFE1-9FAFD156A682}" type="slidenum">
              <a:rPr lang="en-US" smtClean="0"/>
              <a:t>‹#›</a:t>
            </a:fld>
            <a:endParaRPr lang="en-US"/>
          </a:p>
        </p:txBody>
      </p:sp>
    </p:spTree>
    <p:extLst>
      <p:ext uri="{BB962C8B-B14F-4D97-AF65-F5344CB8AC3E}">
        <p14:creationId xmlns:p14="http://schemas.microsoft.com/office/powerpoint/2010/main" val="233392080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F2229-775D-4466-B32B-CA268F583A0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EDFD6E-2862-4588-9002-5EBDFE9815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7D311A-252A-46C8-9960-B0C9AC038D9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5F1E8A-0296-442A-924A-C3EC065C27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984F71-0642-4AE3-B324-626BF1898BC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F81BB4-EE0D-4EC2-AA1B-A0AD96DC6026}"/>
              </a:ext>
            </a:extLst>
          </p:cNvPr>
          <p:cNvSpPr>
            <a:spLocks noGrp="1"/>
          </p:cNvSpPr>
          <p:nvPr>
            <p:ph type="dt" sz="half" idx="10"/>
          </p:nvPr>
        </p:nvSpPr>
        <p:spPr/>
        <p:txBody>
          <a:bodyPr/>
          <a:lstStyle/>
          <a:p>
            <a:fld id="{97919524-B30A-3A46-BC66-FC4C6C4A7C44}" type="datetimeFigureOut">
              <a:rPr lang="en-US" smtClean="0"/>
              <a:t>7/21/2019</a:t>
            </a:fld>
            <a:endParaRPr lang="en-US"/>
          </a:p>
        </p:txBody>
      </p:sp>
      <p:sp>
        <p:nvSpPr>
          <p:cNvPr id="8" name="Footer Placeholder 7">
            <a:extLst>
              <a:ext uri="{FF2B5EF4-FFF2-40B4-BE49-F238E27FC236}">
                <a16:creationId xmlns:a16="http://schemas.microsoft.com/office/drawing/2014/main" id="{48AFCB32-8C38-4BB6-8414-55F39F1CCCE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754035D-4181-49A6-817C-BF5AF903DB23}"/>
              </a:ext>
            </a:extLst>
          </p:cNvPr>
          <p:cNvSpPr>
            <a:spLocks noGrp="1"/>
          </p:cNvSpPr>
          <p:nvPr>
            <p:ph type="sldNum" sz="quarter" idx="12"/>
          </p:nvPr>
        </p:nvSpPr>
        <p:spPr/>
        <p:txBody>
          <a:bodyPr/>
          <a:lstStyle/>
          <a:p>
            <a:fld id="{E636E9FF-B8BF-0445-AFE1-9FAFD156A682}" type="slidenum">
              <a:rPr lang="en-US" smtClean="0"/>
              <a:t>‹#›</a:t>
            </a:fld>
            <a:endParaRPr lang="en-US"/>
          </a:p>
        </p:txBody>
      </p:sp>
    </p:spTree>
    <p:extLst>
      <p:ext uri="{BB962C8B-B14F-4D97-AF65-F5344CB8AC3E}">
        <p14:creationId xmlns:p14="http://schemas.microsoft.com/office/powerpoint/2010/main" val="150720960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EDF95-8B5C-42DA-9EED-D2F85CC5E8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77785F5-CBB4-4D02-AB5A-89933DBE50CC}"/>
              </a:ext>
            </a:extLst>
          </p:cNvPr>
          <p:cNvSpPr>
            <a:spLocks noGrp="1"/>
          </p:cNvSpPr>
          <p:nvPr>
            <p:ph type="dt" sz="half" idx="10"/>
          </p:nvPr>
        </p:nvSpPr>
        <p:spPr/>
        <p:txBody>
          <a:bodyPr/>
          <a:lstStyle/>
          <a:p>
            <a:fld id="{97919524-B30A-3A46-BC66-FC4C6C4A7C44}" type="datetimeFigureOut">
              <a:rPr lang="en-US" smtClean="0"/>
              <a:t>7/21/2019</a:t>
            </a:fld>
            <a:endParaRPr lang="en-US"/>
          </a:p>
        </p:txBody>
      </p:sp>
      <p:sp>
        <p:nvSpPr>
          <p:cNvPr id="4" name="Footer Placeholder 3">
            <a:extLst>
              <a:ext uri="{FF2B5EF4-FFF2-40B4-BE49-F238E27FC236}">
                <a16:creationId xmlns:a16="http://schemas.microsoft.com/office/drawing/2014/main" id="{2C1691A0-B178-4100-8850-43025BD4BA5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55C14A-2A5D-4B4E-ACCE-607B90759435}"/>
              </a:ext>
            </a:extLst>
          </p:cNvPr>
          <p:cNvSpPr>
            <a:spLocks noGrp="1"/>
          </p:cNvSpPr>
          <p:nvPr>
            <p:ph type="sldNum" sz="quarter" idx="12"/>
          </p:nvPr>
        </p:nvSpPr>
        <p:spPr/>
        <p:txBody>
          <a:bodyPr/>
          <a:lstStyle/>
          <a:p>
            <a:fld id="{E636E9FF-B8BF-0445-AFE1-9FAFD156A682}" type="slidenum">
              <a:rPr lang="en-US" smtClean="0"/>
              <a:t>‹#›</a:t>
            </a:fld>
            <a:endParaRPr lang="en-US"/>
          </a:p>
        </p:txBody>
      </p:sp>
    </p:spTree>
    <p:extLst>
      <p:ext uri="{BB962C8B-B14F-4D97-AF65-F5344CB8AC3E}">
        <p14:creationId xmlns:p14="http://schemas.microsoft.com/office/powerpoint/2010/main" val="3956042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BC4B19-F80E-4D2C-8CD6-B1D9AB94A57D}"/>
              </a:ext>
            </a:extLst>
          </p:cNvPr>
          <p:cNvSpPr>
            <a:spLocks noGrp="1"/>
          </p:cNvSpPr>
          <p:nvPr>
            <p:ph type="dt" sz="half" idx="10"/>
          </p:nvPr>
        </p:nvSpPr>
        <p:spPr/>
        <p:txBody>
          <a:bodyPr/>
          <a:lstStyle/>
          <a:p>
            <a:fld id="{97919524-B30A-3A46-BC66-FC4C6C4A7C44}" type="datetimeFigureOut">
              <a:rPr lang="en-US" smtClean="0"/>
              <a:t>7/21/2019</a:t>
            </a:fld>
            <a:endParaRPr lang="en-US"/>
          </a:p>
        </p:txBody>
      </p:sp>
      <p:sp>
        <p:nvSpPr>
          <p:cNvPr id="3" name="Footer Placeholder 2">
            <a:extLst>
              <a:ext uri="{FF2B5EF4-FFF2-40B4-BE49-F238E27FC236}">
                <a16:creationId xmlns:a16="http://schemas.microsoft.com/office/drawing/2014/main" id="{ACB9C3E3-AAD5-47FF-837D-935316D654E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E5FBF1-7BD2-42D6-800B-F97772C62433}"/>
              </a:ext>
            </a:extLst>
          </p:cNvPr>
          <p:cNvSpPr>
            <a:spLocks noGrp="1"/>
          </p:cNvSpPr>
          <p:nvPr>
            <p:ph type="sldNum" sz="quarter" idx="12"/>
          </p:nvPr>
        </p:nvSpPr>
        <p:spPr/>
        <p:txBody>
          <a:bodyPr/>
          <a:lstStyle/>
          <a:p>
            <a:fld id="{E636E9FF-B8BF-0445-AFE1-9FAFD156A682}" type="slidenum">
              <a:rPr lang="en-US" smtClean="0"/>
              <a:t>‹#›</a:t>
            </a:fld>
            <a:endParaRPr lang="en-US"/>
          </a:p>
        </p:txBody>
      </p:sp>
    </p:spTree>
    <p:extLst>
      <p:ext uri="{BB962C8B-B14F-4D97-AF65-F5344CB8AC3E}">
        <p14:creationId xmlns:p14="http://schemas.microsoft.com/office/powerpoint/2010/main" val="568654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CCF12-A607-490F-82EC-EDB0615880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20917DA-8364-4F86-AB64-EBEDBEEEFA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1C8473-D13B-49F8-BBF0-866847ABD6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AB9F90-880F-4A16-AD13-85D1DA5D259E}"/>
              </a:ext>
            </a:extLst>
          </p:cNvPr>
          <p:cNvSpPr>
            <a:spLocks noGrp="1"/>
          </p:cNvSpPr>
          <p:nvPr>
            <p:ph type="dt" sz="half" idx="10"/>
          </p:nvPr>
        </p:nvSpPr>
        <p:spPr/>
        <p:txBody>
          <a:bodyPr/>
          <a:lstStyle/>
          <a:p>
            <a:fld id="{97919524-B30A-3A46-BC66-FC4C6C4A7C44}" type="datetimeFigureOut">
              <a:rPr lang="en-US" smtClean="0"/>
              <a:t>7/21/2019</a:t>
            </a:fld>
            <a:endParaRPr lang="en-US"/>
          </a:p>
        </p:txBody>
      </p:sp>
      <p:sp>
        <p:nvSpPr>
          <p:cNvPr id="6" name="Footer Placeholder 5">
            <a:extLst>
              <a:ext uri="{FF2B5EF4-FFF2-40B4-BE49-F238E27FC236}">
                <a16:creationId xmlns:a16="http://schemas.microsoft.com/office/drawing/2014/main" id="{F89D38E0-7815-4561-9144-BCB4B84335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216C11-C93B-4728-952D-AB535E2A6BCE}"/>
              </a:ext>
            </a:extLst>
          </p:cNvPr>
          <p:cNvSpPr>
            <a:spLocks noGrp="1"/>
          </p:cNvSpPr>
          <p:nvPr>
            <p:ph type="sldNum" sz="quarter" idx="12"/>
          </p:nvPr>
        </p:nvSpPr>
        <p:spPr/>
        <p:txBody>
          <a:bodyPr/>
          <a:lstStyle/>
          <a:p>
            <a:fld id="{E636E9FF-B8BF-0445-AFE1-9FAFD156A682}" type="slidenum">
              <a:rPr lang="en-US" smtClean="0"/>
              <a:t>‹#›</a:t>
            </a:fld>
            <a:endParaRPr lang="en-US"/>
          </a:p>
        </p:txBody>
      </p:sp>
    </p:spTree>
    <p:extLst>
      <p:ext uri="{BB962C8B-B14F-4D97-AF65-F5344CB8AC3E}">
        <p14:creationId xmlns:p14="http://schemas.microsoft.com/office/powerpoint/2010/main" val="283371914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14CC6-069F-405B-BB51-C0DE76C734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31CA1E1-740B-4616-B478-CFAAD057E1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111F42-4943-47FF-8BD0-5B29B0649B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C73797-79AF-4374-A325-8F27914EEAD6}"/>
              </a:ext>
            </a:extLst>
          </p:cNvPr>
          <p:cNvSpPr>
            <a:spLocks noGrp="1"/>
          </p:cNvSpPr>
          <p:nvPr>
            <p:ph type="dt" sz="half" idx="10"/>
          </p:nvPr>
        </p:nvSpPr>
        <p:spPr/>
        <p:txBody>
          <a:bodyPr/>
          <a:lstStyle/>
          <a:p>
            <a:fld id="{97919524-B30A-3A46-BC66-FC4C6C4A7C44}" type="datetimeFigureOut">
              <a:rPr lang="en-US" smtClean="0"/>
              <a:t>7/21/2019</a:t>
            </a:fld>
            <a:endParaRPr lang="en-US"/>
          </a:p>
        </p:txBody>
      </p:sp>
      <p:sp>
        <p:nvSpPr>
          <p:cNvPr id="6" name="Footer Placeholder 5">
            <a:extLst>
              <a:ext uri="{FF2B5EF4-FFF2-40B4-BE49-F238E27FC236}">
                <a16:creationId xmlns:a16="http://schemas.microsoft.com/office/drawing/2014/main" id="{5429B351-0E51-43CF-B7AF-BC1AB96467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225C55-0FD1-4E70-89E8-CD594E50807E}"/>
              </a:ext>
            </a:extLst>
          </p:cNvPr>
          <p:cNvSpPr>
            <a:spLocks noGrp="1"/>
          </p:cNvSpPr>
          <p:nvPr>
            <p:ph type="sldNum" sz="quarter" idx="12"/>
          </p:nvPr>
        </p:nvSpPr>
        <p:spPr/>
        <p:txBody>
          <a:bodyPr/>
          <a:lstStyle/>
          <a:p>
            <a:fld id="{E636E9FF-B8BF-0445-AFE1-9FAFD156A682}" type="slidenum">
              <a:rPr lang="en-US" smtClean="0"/>
              <a:t>‹#›</a:t>
            </a:fld>
            <a:endParaRPr lang="en-US"/>
          </a:p>
        </p:txBody>
      </p:sp>
    </p:spTree>
    <p:extLst>
      <p:ext uri="{BB962C8B-B14F-4D97-AF65-F5344CB8AC3E}">
        <p14:creationId xmlns:p14="http://schemas.microsoft.com/office/powerpoint/2010/main" val="4235574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A2A600-B77A-4FF6-8B21-4321C15B6C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BE9756C-C55B-48B3-8481-D7EA7726CA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950A53-CF8B-48DF-AD6B-91EE220193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919524-B30A-3A46-BC66-FC4C6C4A7C44}" type="datetimeFigureOut">
              <a:rPr lang="en-US" smtClean="0"/>
              <a:t>7/21/2019</a:t>
            </a:fld>
            <a:endParaRPr lang="en-US"/>
          </a:p>
        </p:txBody>
      </p:sp>
      <p:sp>
        <p:nvSpPr>
          <p:cNvPr id="5" name="Footer Placeholder 4">
            <a:extLst>
              <a:ext uri="{FF2B5EF4-FFF2-40B4-BE49-F238E27FC236}">
                <a16:creationId xmlns:a16="http://schemas.microsoft.com/office/drawing/2014/main" id="{E7D5E0D2-621C-41AB-9A09-AE012F0F6C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58E40F0-B6EB-4003-BBE8-23BC92017D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36E9FF-B8BF-0445-AFE1-9FAFD156A682}" type="slidenum">
              <a:rPr lang="en-US" smtClean="0"/>
              <a:t>‹#›</a:t>
            </a:fld>
            <a:endParaRPr lang="en-US"/>
          </a:p>
        </p:txBody>
      </p:sp>
      <p:pic>
        <p:nvPicPr>
          <p:cNvPr id="7" name="Picture 6">
            <a:extLst>
              <a:ext uri="{FF2B5EF4-FFF2-40B4-BE49-F238E27FC236}">
                <a16:creationId xmlns:a16="http://schemas.microsoft.com/office/drawing/2014/main" id="{18AC6485-55C7-40D7-AEEF-66422E10D5CA}"/>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pic>
        <p:nvPicPr>
          <p:cNvPr id="8" name="Picture 7">
            <a:extLst>
              <a:ext uri="{FF2B5EF4-FFF2-40B4-BE49-F238E27FC236}">
                <a16:creationId xmlns:a16="http://schemas.microsoft.com/office/drawing/2014/main" id="{8F393786-2878-4F6E-BC21-52B0B323953A}"/>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extLst>
      <p:ext uri="{BB962C8B-B14F-4D97-AF65-F5344CB8AC3E}">
        <p14:creationId xmlns:p14="http://schemas.microsoft.com/office/powerpoint/2010/main" val="1140681858"/>
      </p:ext>
    </p:extLst>
  </p:cSld>
  <p:clrMap bg1="lt1" tx1="dk1" bg2="lt2" tx2="dk2" accent1="accent1" accent2="accent2" accent3="accent3" accent4="accent4" accent5="accent5" accent6="accent6" hlink="hlink" folHlink="folHlink"/>
  <p:sldLayoutIdLst>
    <p:sldLayoutId id="2147484195" r:id="rId1"/>
    <p:sldLayoutId id="2147484196" r:id="rId2"/>
    <p:sldLayoutId id="2147484197" r:id="rId3"/>
    <p:sldLayoutId id="2147484198" r:id="rId4"/>
    <p:sldLayoutId id="2147484199" r:id="rId5"/>
    <p:sldLayoutId id="2147484200" r:id="rId6"/>
    <p:sldLayoutId id="2147484201" r:id="rId7"/>
    <p:sldLayoutId id="2147484202" r:id="rId8"/>
    <p:sldLayoutId id="2147484203" r:id="rId9"/>
    <p:sldLayoutId id="2147484204" r:id="rId10"/>
    <p:sldLayoutId id="2147484205" r:id="rId11"/>
    <p:sldLayoutId id="214748420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F416C-972D-EE49-9087-9E3F903A48C8}"/>
              </a:ext>
            </a:extLst>
          </p:cNvPr>
          <p:cNvSpPr>
            <a:spLocks noGrp="1"/>
          </p:cNvSpPr>
          <p:nvPr>
            <p:ph type="ctrTitle"/>
          </p:nvPr>
        </p:nvSpPr>
        <p:spPr/>
        <p:txBody>
          <a:bodyPr/>
          <a:lstStyle/>
          <a:p>
            <a:r>
              <a:rPr lang="en-US" dirty="0"/>
              <a:t>The Community Perspective</a:t>
            </a:r>
            <a:br>
              <a:rPr lang="en-US" dirty="0"/>
            </a:br>
            <a:r>
              <a:rPr lang="en-US" sz="2000" dirty="0"/>
              <a:t>women living with HIV from Africa</a:t>
            </a:r>
            <a:endParaRPr lang="en-US" dirty="0"/>
          </a:p>
        </p:txBody>
      </p:sp>
      <p:sp>
        <p:nvSpPr>
          <p:cNvPr id="3" name="Subtitle 2">
            <a:extLst>
              <a:ext uri="{FF2B5EF4-FFF2-40B4-BE49-F238E27FC236}">
                <a16:creationId xmlns:a16="http://schemas.microsoft.com/office/drawing/2014/main" id="{F9E61325-1C48-FE4A-8EBA-BBFB4FB5A68D}"/>
              </a:ext>
            </a:extLst>
          </p:cNvPr>
          <p:cNvSpPr>
            <a:spLocks noGrp="1"/>
          </p:cNvSpPr>
          <p:nvPr>
            <p:ph type="subTitle" idx="1"/>
          </p:nvPr>
        </p:nvSpPr>
        <p:spPr>
          <a:xfrm>
            <a:off x="8542866" y="4960137"/>
            <a:ext cx="3200400" cy="1463040"/>
          </a:xfrm>
        </p:spPr>
        <p:txBody>
          <a:bodyPr/>
          <a:lstStyle/>
          <a:p>
            <a:r>
              <a:rPr lang="en-US" dirty="0"/>
              <a:t>Jacque </a:t>
            </a:r>
            <a:r>
              <a:rPr lang="en-US" dirty="0" err="1"/>
              <a:t>Wambui</a:t>
            </a:r>
            <a:endParaRPr lang="en-US" dirty="0"/>
          </a:p>
          <a:p>
            <a:r>
              <a:rPr lang="en-US" dirty="0" err="1"/>
              <a:t>AfroCAB</a:t>
            </a:r>
            <a:r>
              <a:rPr lang="en-US" dirty="0"/>
              <a:t> Representative</a:t>
            </a:r>
          </a:p>
          <a:p>
            <a:r>
              <a:rPr lang="en-US" dirty="0"/>
              <a:t>IAS 2019</a:t>
            </a:r>
          </a:p>
        </p:txBody>
      </p:sp>
      <p:pic>
        <p:nvPicPr>
          <p:cNvPr id="4" name="Picture 3">
            <a:extLst>
              <a:ext uri="{FF2B5EF4-FFF2-40B4-BE49-F238E27FC236}">
                <a16:creationId xmlns:a16="http://schemas.microsoft.com/office/drawing/2014/main" id="{CD4266A2-AF72-3446-9AE1-4D56E7A62247}"/>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616478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F59D8-11EB-6B44-893D-B9AC3D449200}"/>
              </a:ext>
            </a:extLst>
          </p:cNvPr>
          <p:cNvSpPr>
            <a:spLocks noGrp="1"/>
          </p:cNvSpPr>
          <p:nvPr>
            <p:ph type="title"/>
          </p:nvPr>
        </p:nvSpPr>
        <p:spPr>
          <a:xfrm>
            <a:off x="864348" y="616307"/>
            <a:ext cx="9595104" cy="1499616"/>
          </a:xfrm>
        </p:spPr>
        <p:txBody>
          <a:bodyPr>
            <a:normAutofit/>
          </a:bodyPr>
          <a:lstStyle/>
          <a:p>
            <a:pPr algn="ctr"/>
            <a:r>
              <a:rPr lang="en-US" sz="4000" dirty="0"/>
              <a:t>Examples of How to Engage the Community</a:t>
            </a:r>
          </a:p>
        </p:txBody>
      </p:sp>
      <p:sp>
        <p:nvSpPr>
          <p:cNvPr id="3" name="Content Placeholder 2">
            <a:extLst>
              <a:ext uri="{FF2B5EF4-FFF2-40B4-BE49-F238E27FC236}">
                <a16:creationId xmlns:a16="http://schemas.microsoft.com/office/drawing/2014/main" id="{B720AF0F-9EF5-554E-975C-06B36399B38F}"/>
              </a:ext>
            </a:extLst>
          </p:cNvPr>
          <p:cNvSpPr>
            <a:spLocks noGrp="1"/>
          </p:cNvSpPr>
          <p:nvPr>
            <p:ph idx="1"/>
          </p:nvPr>
        </p:nvSpPr>
        <p:spPr>
          <a:xfrm>
            <a:off x="1843805" y="1777118"/>
            <a:ext cx="10171731" cy="4773168"/>
          </a:xfrm>
        </p:spPr>
        <p:txBody>
          <a:bodyPr>
            <a:normAutofit fontScale="77500" lnSpcReduction="20000"/>
          </a:bodyPr>
          <a:lstStyle/>
          <a:p>
            <a:pPr marL="0" indent="0">
              <a:buNone/>
            </a:pPr>
            <a:r>
              <a:rPr lang="en-US" b="1" dirty="0"/>
              <a:t>Creating a community advisory board: </a:t>
            </a:r>
            <a:r>
              <a:rPr lang="en-US" dirty="0"/>
              <a:t>Leveraging already strong community networks, </a:t>
            </a:r>
            <a:r>
              <a:rPr lang="en-US" dirty="0" err="1"/>
              <a:t>AfroCAB</a:t>
            </a:r>
            <a:r>
              <a:rPr lang="en-US" dirty="0"/>
              <a:t>, CHAI, </a:t>
            </a:r>
            <a:r>
              <a:rPr lang="en-US" dirty="0" err="1"/>
              <a:t>Unitaid</a:t>
            </a:r>
            <a:r>
              <a:rPr lang="en-US" dirty="0"/>
              <a:t>, and HIV </a:t>
            </a:r>
            <a:r>
              <a:rPr lang="en-US" dirty="0" err="1"/>
              <a:t>i</a:t>
            </a:r>
            <a:r>
              <a:rPr lang="en-US" dirty="0"/>
              <a:t>-base created a treatment Community Advisory Board (CAB) to bring civil society’s voice to the center of the treatment optimization agenda</a:t>
            </a:r>
            <a:r>
              <a:rPr lang="en-US" b="1" dirty="0"/>
              <a:t> 	</a:t>
            </a:r>
          </a:p>
          <a:p>
            <a:pPr marL="0" indent="0">
              <a:buNone/>
            </a:pPr>
            <a:r>
              <a:rPr lang="en-US" b="1" dirty="0"/>
              <a:t>Including community in national policy forums: </a:t>
            </a:r>
            <a:r>
              <a:rPr lang="en-US" dirty="0"/>
              <a:t>In 2019, Zimbabwe invited women living with HIV to participate in community dialogues and HIV community advocates to present findings and participate in decision-making forums concerning access to DTG</a:t>
            </a:r>
            <a:endParaRPr lang="en-US" b="1" dirty="0"/>
          </a:p>
          <a:p>
            <a:pPr marL="0" indent="0">
              <a:buNone/>
            </a:pPr>
            <a:r>
              <a:rPr lang="en-US" b="1" dirty="0"/>
              <a:t>Inviting community to participate in steering committees for research: </a:t>
            </a:r>
            <a:r>
              <a:rPr lang="en-US" dirty="0"/>
              <a:t>Community members served on the Global Community Advisory Group and ECHO trial steering committee</a:t>
            </a:r>
            <a:endParaRPr lang="en-US" b="1" dirty="0"/>
          </a:p>
          <a:p>
            <a:pPr marL="0" indent="0">
              <a:buNone/>
            </a:pPr>
            <a:r>
              <a:rPr lang="en-US" b="1" dirty="0"/>
              <a:t>Increasing community participation in global policy forums: </a:t>
            </a:r>
            <a:r>
              <a:rPr lang="en-US" dirty="0"/>
              <a:t>In 2019, more community members participated in the WHO Guidelines Development Group for HIV Treatment </a:t>
            </a:r>
          </a:p>
          <a:p>
            <a:pPr marL="0" indent="0">
              <a:buNone/>
            </a:pPr>
            <a:r>
              <a:rPr lang="en-US" b="1" dirty="0">
                <a:ea typeface="MS PGothic" pitchFamily="34" charset="-128"/>
              </a:rPr>
              <a:t>HIV Treatment Literacy Materials: </a:t>
            </a:r>
            <a:r>
              <a:rPr lang="en-US" dirty="0">
                <a:ea typeface="MS PGothic" pitchFamily="34" charset="-128"/>
              </a:rPr>
              <a:t>Radio programs and diverse sets of treatment literacy materials, including pamphlets, brochures, pocket guides, videos, and training manuals, help increase awareness and understanding of new, optimal products and generate demand.</a:t>
            </a:r>
          </a:p>
          <a:p>
            <a:pPr marL="0" indent="0">
              <a:buNone/>
            </a:pPr>
            <a:endParaRPr lang="en-US" dirty="0"/>
          </a:p>
          <a:p>
            <a:pPr marL="0" indent="0">
              <a:buNone/>
            </a:pPr>
            <a:endParaRPr lang="en-US" dirty="0"/>
          </a:p>
          <a:p>
            <a:endParaRPr lang="en-US" dirty="0"/>
          </a:p>
        </p:txBody>
      </p:sp>
      <p:pic>
        <p:nvPicPr>
          <p:cNvPr id="17" name="Picture 16">
            <a:extLst>
              <a:ext uri="{FF2B5EF4-FFF2-40B4-BE49-F238E27FC236}">
                <a16:creationId xmlns:a16="http://schemas.microsoft.com/office/drawing/2014/main" id="{498DCFBA-F0D1-4342-A343-463787A0B841}"/>
              </a:ext>
            </a:extLst>
          </p:cNvPr>
          <p:cNvPicPr>
            <a:picLocks noChangeAspect="1"/>
          </p:cNvPicPr>
          <p:nvPr/>
        </p:nvPicPr>
        <p:blipFill>
          <a:blip r:embed="rId3">
            <a:lum bright="70000" contrast="-70000"/>
          </a:blip>
          <a:stretch>
            <a:fillRect/>
          </a:stretch>
        </p:blipFill>
        <p:spPr>
          <a:xfrm>
            <a:off x="1010899" y="1919987"/>
            <a:ext cx="724394" cy="554854"/>
          </a:xfrm>
          <a:prstGeom prst="rect">
            <a:avLst/>
          </a:prstGeom>
        </p:spPr>
      </p:pic>
      <p:pic>
        <p:nvPicPr>
          <p:cNvPr id="19" name="Picture 18">
            <a:extLst>
              <a:ext uri="{FF2B5EF4-FFF2-40B4-BE49-F238E27FC236}">
                <a16:creationId xmlns:a16="http://schemas.microsoft.com/office/drawing/2014/main" id="{887F2387-B826-2A47-97F6-3FD5BFC7A7B7}"/>
              </a:ext>
            </a:extLst>
          </p:cNvPr>
          <p:cNvPicPr>
            <a:picLocks noChangeAspect="1"/>
          </p:cNvPicPr>
          <p:nvPr/>
        </p:nvPicPr>
        <p:blipFill>
          <a:blip r:embed="rId4">
            <a:lum bright="70000" contrast="-70000"/>
          </a:blip>
          <a:stretch>
            <a:fillRect/>
          </a:stretch>
        </p:blipFill>
        <p:spPr>
          <a:xfrm>
            <a:off x="1021447" y="3763824"/>
            <a:ext cx="546155" cy="546155"/>
          </a:xfrm>
          <a:prstGeom prst="rect">
            <a:avLst/>
          </a:prstGeom>
        </p:spPr>
      </p:pic>
      <p:pic>
        <p:nvPicPr>
          <p:cNvPr id="12" name="Picture 11">
            <a:extLst>
              <a:ext uri="{FF2B5EF4-FFF2-40B4-BE49-F238E27FC236}">
                <a16:creationId xmlns:a16="http://schemas.microsoft.com/office/drawing/2014/main" id="{4FEC66C0-7B0B-D045-9FDD-5719AB0528FF}"/>
              </a:ext>
            </a:extLst>
          </p:cNvPr>
          <p:cNvPicPr>
            <a:picLocks noChangeAspect="1"/>
          </p:cNvPicPr>
          <p:nvPr/>
        </p:nvPicPr>
        <p:blipFill>
          <a:blip r:embed="rId5">
            <a:lum bright="70000" contrast="-70000"/>
          </a:blip>
          <a:stretch>
            <a:fillRect/>
          </a:stretch>
        </p:blipFill>
        <p:spPr>
          <a:xfrm>
            <a:off x="1005789" y="2845308"/>
            <a:ext cx="610528" cy="610528"/>
          </a:xfrm>
          <a:prstGeom prst="rect">
            <a:avLst/>
          </a:prstGeom>
        </p:spPr>
      </p:pic>
      <p:pic>
        <p:nvPicPr>
          <p:cNvPr id="22" name="Picture 21">
            <a:extLst>
              <a:ext uri="{FF2B5EF4-FFF2-40B4-BE49-F238E27FC236}">
                <a16:creationId xmlns:a16="http://schemas.microsoft.com/office/drawing/2014/main" id="{D92296A6-AEFD-CE48-9C57-E59495A72AF3}"/>
              </a:ext>
            </a:extLst>
          </p:cNvPr>
          <p:cNvPicPr>
            <a:picLocks noChangeAspect="1"/>
          </p:cNvPicPr>
          <p:nvPr/>
        </p:nvPicPr>
        <p:blipFill>
          <a:blip r:embed="rId6">
            <a:duotone>
              <a:schemeClr val="accent4">
                <a:shade val="45000"/>
                <a:satMod val="135000"/>
              </a:schemeClr>
              <a:prstClr val="white"/>
            </a:duotone>
          </a:blip>
          <a:stretch>
            <a:fillRect/>
          </a:stretch>
        </p:blipFill>
        <p:spPr>
          <a:xfrm>
            <a:off x="1054504" y="4568761"/>
            <a:ext cx="513098" cy="515507"/>
          </a:xfrm>
          <a:prstGeom prst="rect">
            <a:avLst/>
          </a:prstGeom>
        </p:spPr>
      </p:pic>
      <p:pic>
        <p:nvPicPr>
          <p:cNvPr id="7" name="Picture 6">
            <a:extLst>
              <a:ext uri="{FF2B5EF4-FFF2-40B4-BE49-F238E27FC236}">
                <a16:creationId xmlns:a16="http://schemas.microsoft.com/office/drawing/2014/main" id="{0EBB9F8A-9B96-B14A-B448-7CF4A0B5DBD2}"/>
              </a:ext>
            </a:extLst>
          </p:cNvPr>
          <p:cNvPicPr>
            <a:picLocks noChangeAspect="1"/>
          </p:cNvPicPr>
          <p:nvPr/>
        </p:nvPicPr>
        <p:blipFill>
          <a:blip r:embed="rId7">
            <a:duotone>
              <a:schemeClr val="accent4">
                <a:shade val="45000"/>
                <a:satMod val="135000"/>
              </a:schemeClr>
              <a:prstClr val="white"/>
            </a:duotone>
          </a:blip>
          <a:stretch>
            <a:fillRect/>
          </a:stretch>
        </p:blipFill>
        <p:spPr>
          <a:xfrm>
            <a:off x="1021447" y="5309509"/>
            <a:ext cx="616260" cy="633686"/>
          </a:xfrm>
          <a:prstGeom prst="rect">
            <a:avLst/>
          </a:prstGeom>
        </p:spPr>
      </p:pic>
    </p:spTree>
    <p:extLst>
      <p:ext uri="{BB962C8B-B14F-4D97-AF65-F5344CB8AC3E}">
        <p14:creationId xmlns:p14="http://schemas.microsoft.com/office/powerpoint/2010/main" val="3553850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55FE3-B595-2E46-805C-6DF9E1536227}"/>
              </a:ext>
            </a:extLst>
          </p:cNvPr>
          <p:cNvSpPr>
            <a:spLocks noGrp="1"/>
          </p:cNvSpPr>
          <p:nvPr>
            <p:ph type="title"/>
          </p:nvPr>
        </p:nvSpPr>
        <p:spPr>
          <a:xfrm>
            <a:off x="1025043" y="595501"/>
            <a:ext cx="9720072" cy="1499616"/>
          </a:xfrm>
        </p:spPr>
        <p:txBody>
          <a:bodyPr/>
          <a:lstStyle/>
          <a:p>
            <a:r>
              <a:rPr lang="en-US" dirty="0"/>
              <a:t>Deep Dive On Engagement: Kenya</a:t>
            </a:r>
          </a:p>
        </p:txBody>
      </p:sp>
      <p:sp>
        <p:nvSpPr>
          <p:cNvPr id="3" name="Content Placeholder 2">
            <a:extLst>
              <a:ext uri="{FF2B5EF4-FFF2-40B4-BE49-F238E27FC236}">
                <a16:creationId xmlns:a16="http://schemas.microsoft.com/office/drawing/2014/main" id="{8925E319-9F6D-3343-8EE6-F5E1E5D0D2B8}"/>
              </a:ext>
            </a:extLst>
          </p:cNvPr>
          <p:cNvSpPr>
            <a:spLocks noGrp="1"/>
          </p:cNvSpPr>
          <p:nvPr>
            <p:ph idx="1"/>
          </p:nvPr>
        </p:nvSpPr>
        <p:spPr>
          <a:xfrm>
            <a:off x="1185464" y="1826719"/>
            <a:ext cx="6225989" cy="4434114"/>
          </a:xfrm>
        </p:spPr>
        <p:txBody>
          <a:bodyPr>
            <a:normAutofit fontScale="85000" lnSpcReduction="20000"/>
          </a:bodyPr>
          <a:lstStyle/>
          <a:p>
            <a:pPr>
              <a:buFont typeface="Arial" panose="020B0604020202020204" pitchFamily="34" charset="0"/>
              <a:buChar char="•"/>
            </a:pPr>
            <a:r>
              <a:rPr lang="en-US" dirty="0"/>
              <a:t>Facilitated </a:t>
            </a:r>
            <a:r>
              <a:rPr lang="en-US" b="1" dirty="0"/>
              <a:t>three community consultation</a:t>
            </a:r>
            <a:r>
              <a:rPr lang="en-US" dirty="0"/>
              <a:t>s to discuss access to DTG in Kenya among women of childbearing age following the potential neural tube defect (NTD) safety signal for DTG. </a:t>
            </a:r>
          </a:p>
          <a:p>
            <a:pPr>
              <a:buFont typeface="Arial" panose="020B0604020202020204" pitchFamily="34" charset="0"/>
              <a:buChar char="•"/>
            </a:pPr>
            <a:r>
              <a:rPr lang="en-US" dirty="0"/>
              <a:t>Following the first meeting, participants </a:t>
            </a:r>
            <a:r>
              <a:rPr lang="en-US" b="1" dirty="0"/>
              <a:t>organized a one-on-one meeting with the head of the MOH and wrote a petition to disseminate the recommendations. </a:t>
            </a:r>
          </a:p>
          <a:p>
            <a:pPr>
              <a:buFont typeface="Arial" panose="020B0604020202020204" pitchFamily="34" charset="0"/>
              <a:buChar char="•"/>
            </a:pPr>
            <a:r>
              <a:rPr lang="en-US" dirty="0"/>
              <a:t>The other two consultations were held after the release of the national guidelines and </a:t>
            </a:r>
            <a:r>
              <a:rPr lang="en-US" b="1" dirty="0"/>
              <a:t>aimed to further understand the experiences, barriers, and challenges women face</a:t>
            </a:r>
            <a:r>
              <a:rPr lang="en-US" dirty="0"/>
              <a:t> in accessing DTG and family planning services at facilities.</a:t>
            </a:r>
          </a:p>
          <a:p>
            <a:endParaRPr lang="en-US" dirty="0"/>
          </a:p>
        </p:txBody>
      </p:sp>
      <p:pic>
        <p:nvPicPr>
          <p:cNvPr id="4" name="Picture 3" descr="C:\Users\Salim\Desktop\thumbnail.jpg">
            <a:extLst>
              <a:ext uri="{FF2B5EF4-FFF2-40B4-BE49-F238E27FC236}">
                <a16:creationId xmlns:a16="http://schemas.microsoft.com/office/drawing/2014/main" id="{1F088033-3A29-A74D-9DBD-9B8D4B8F8E0A}"/>
              </a:ext>
            </a:extLst>
          </p:cNvPr>
          <p:cNvPicPr/>
          <p:nvPr/>
        </p:nvPicPr>
        <p:blipFill>
          <a:blip r:embed="rId2"/>
          <a:srcRect/>
          <a:stretch>
            <a:fillRect/>
          </a:stretch>
        </p:blipFill>
        <p:spPr bwMode="auto">
          <a:xfrm>
            <a:off x="7634795" y="2248081"/>
            <a:ext cx="3760036" cy="2183241"/>
          </a:xfrm>
          <a:prstGeom prst="rect">
            <a:avLst/>
          </a:prstGeom>
          <a:noFill/>
          <a:ln w="9525">
            <a:noFill/>
            <a:miter lim="800000"/>
            <a:headEnd/>
            <a:tailEnd/>
          </a:ln>
        </p:spPr>
      </p:pic>
    </p:spTree>
    <p:extLst>
      <p:ext uri="{BB962C8B-B14F-4D97-AF65-F5344CB8AC3E}">
        <p14:creationId xmlns:p14="http://schemas.microsoft.com/office/powerpoint/2010/main" val="742120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2CC61-C93A-0244-B7F9-14C682C086FE}"/>
              </a:ext>
            </a:extLst>
          </p:cNvPr>
          <p:cNvSpPr>
            <a:spLocks noGrp="1"/>
          </p:cNvSpPr>
          <p:nvPr>
            <p:ph type="title"/>
          </p:nvPr>
        </p:nvSpPr>
        <p:spPr>
          <a:xfrm>
            <a:off x="1025043" y="591635"/>
            <a:ext cx="9720072" cy="1499616"/>
          </a:xfrm>
        </p:spPr>
        <p:txBody>
          <a:bodyPr/>
          <a:lstStyle/>
          <a:p>
            <a:r>
              <a:rPr lang="en-US" dirty="0"/>
              <a:t>Key Takeaways and Lessons Learned From DTG</a:t>
            </a:r>
          </a:p>
        </p:txBody>
      </p:sp>
      <p:sp>
        <p:nvSpPr>
          <p:cNvPr id="4" name="Rectangle 3">
            <a:extLst>
              <a:ext uri="{FF2B5EF4-FFF2-40B4-BE49-F238E27FC236}">
                <a16:creationId xmlns:a16="http://schemas.microsoft.com/office/drawing/2014/main" id="{F74AA108-9DC7-D347-8336-450162D8CD8A}"/>
              </a:ext>
            </a:extLst>
          </p:cNvPr>
          <p:cNvSpPr/>
          <p:nvPr/>
        </p:nvSpPr>
        <p:spPr>
          <a:xfrm>
            <a:off x="1083767" y="1750770"/>
            <a:ext cx="10583299" cy="646331"/>
          </a:xfrm>
          <a:prstGeom prst="rect">
            <a:avLst/>
          </a:prstGeom>
        </p:spPr>
        <p:txBody>
          <a:bodyPr wrap="square">
            <a:spAutoFit/>
          </a:bodyPr>
          <a:lstStyle/>
          <a:p>
            <a:pPr>
              <a:defRPr/>
            </a:pPr>
            <a:r>
              <a:rPr lang="en-US" b="1" i="1" dirty="0">
                <a:ea typeface="MS PGothic" pitchFamily="34" charset="-128"/>
              </a:rPr>
              <a:t>The community’s unified voice that advocated for equitable access and patient choice in DTG rollout defined the global conversation and shifted country responses to the safety alert:</a:t>
            </a:r>
          </a:p>
        </p:txBody>
      </p:sp>
      <p:grpSp>
        <p:nvGrpSpPr>
          <p:cNvPr id="5" name="Group 42">
            <a:extLst>
              <a:ext uri="{FF2B5EF4-FFF2-40B4-BE49-F238E27FC236}">
                <a16:creationId xmlns:a16="http://schemas.microsoft.com/office/drawing/2014/main" id="{37A4BC9B-85CC-0244-B7FB-AE1A78E602A4}"/>
              </a:ext>
            </a:extLst>
          </p:cNvPr>
          <p:cNvGrpSpPr/>
          <p:nvPr/>
        </p:nvGrpSpPr>
        <p:grpSpPr>
          <a:xfrm>
            <a:off x="1023047" y="2578753"/>
            <a:ext cx="10980690" cy="1535033"/>
            <a:chOff x="1096128" y="1731300"/>
            <a:chExt cx="3597956" cy="1594914"/>
          </a:xfrm>
        </p:grpSpPr>
        <p:sp>
          <p:nvSpPr>
            <p:cNvPr id="6" name="Parallelogram 4">
              <a:extLst>
                <a:ext uri="{FF2B5EF4-FFF2-40B4-BE49-F238E27FC236}">
                  <a16:creationId xmlns:a16="http://schemas.microsoft.com/office/drawing/2014/main" id="{A3799E7A-F8AD-EA4E-99AD-03724739E7F7}"/>
                </a:ext>
              </a:extLst>
            </p:cNvPr>
            <p:cNvSpPr/>
            <p:nvPr/>
          </p:nvSpPr>
          <p:spPr>
            <a:xfrm>
              <a:off x="1096128" y="1731300"/>
              <a:ext cx="3401707" cy="1364082"/>
            </a:xfrm>
            <a:prstGeom prst="parallelogram">
              <a:avLst/>
            </a:prstGeom>
            <a:solidFill>
              <a:schemeClr val="bg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Parallelogram 39">
              <a:extLst>
                <a:ext uri="{FF2B5EF4-FFF2-40B4-BE49-F238E27FC236}">
                  <a16:creationId xmlns:a16="http://schemas.microsoft.com/office/drawing/2014/main" id="{AAD25ADD-66BB-804B-9374-A671C8F07B09}"/>
                </a:ext>
              </a:extLst>
            </p:cNvPr>
            <p:cNvSpPr/>
            <p:nvPr/>
          </p:nvSpPr>
          <p:spPr>
            <a:xfrm>
              <a:off x="1329862" y="1953539"/>
              <a:ext cx="3364222" cy="1372675"/>
            </a:xfrm>
            <a:custGeom>
              <a:avLst/>
              <a:gdLst>
                <a:gd name="connsiteX0" fmla="*/ 3206721 w 3401707"/>
                <a:gd name="connsiteY0" fmla="*/ 0 h 1364082"/>
                <a:gd name="connsiteX1" fmla="*/ 3401707 w 3401707"/>
                <a:gd name="connsiteY1" fmla="*/ 0 h 1364082"/>
                <a:gd name="connsiteX2" fmla="*/ 3060687 w 3401707"/>
                <a:gd name="connsiteY2" fmla="*/ 1364082 h 1364082"/>
                <a:gd name="connsiteX3" fmla="*/ 0 w 3401707"/>
                <a:gd name="connsiteY3" fmla="*/ 1364082 h 1364082"/>
                <a:gd name="connsiteX4" fmla="*/ 37796 w 3401707"/>
                <a:gd name="connsiteY4" fmla="*/ 1212899 h 1364082"/>
                <a:gd name="connsiteX5" fmla="*/ 2948478 w 3401707"/>
                <a:gd name="connsiteY5" fmla="*/ 1212899 h 1364082"/>
                <a:gd name="connsiteX6" fmla="*/ 3206721 w 3401707"/>
                <a:gd name="connsiteY6" fmla="*/ 0 h 1364082"/>
                <a:gd name="connsiteX0" fmla="*/ 3206721 w 3364222"/>
                <a:gd name="connsiteY0" fmla="*/ 8593 h 1372675"/>
                <a:gd name="connsiteX1" fmla="*/ 3364222 w 3364222"/>
                <a:gd name="connsiteY1" fmla="*/ 0 h 1372675"/>
                <a:gd name="connsiteX2" fmla="*/ 3060687 w 3364222"/>
                <a:gd name="connsiteY2" fmla="*/ 1372675 h 1372675"/>
                <a:gd name="connsiteX3" fmla="*/ 0 w 3364222"/>
                <a:gd name="connsiteY3" fmla="*/ 1372675 h 1372675"/>
                <a:gd name="connsiteX4" fmla="*/ 37796 w 3364222"/>
                <a:gd name="connsiteY4" fmla="*/ 1221492 h 1372675"/>
                <a:gd name="connsiteX5" fmla="*/ 2948478 w 3364222"/>
                <a:gd name="connsiteY5" fmla="*/ 1221492 h 1372675"/>
                <a:gd name="connsiteX6" fmla="*/ 3206721 w 3364222"/>
                <a:gd name="connsiteY6" fmla="*/ 8593 h 1372675"/>
                <a:gd name="connsiteX0" fmla="*/ 3206721 w 3364222"/>
                <a:gd name="connsiteY0" fmla="*/ 8593 h 1372675"/>
                <a:gd name="connsiteX1" fmla="*/ 3364222 w 3364222"/>
                <a:gd name="connsiteY1" fmla="*/ 0 h 1372675"/>
                <a:gd name="connsiteX2" fmla="*/ 3060687 w 3364222"/>
                <a:gd name="connsiteY2" fmla="*/ 1372675 h 1372675"/>
                <a:gd name="connsiteX3" fmla="*/ 0 w 3364222"/>
                <a:gd name="connsiteY3" fmla="*/ 1372675 h 1372675"/>
                <a:gd name="connsiteX4" fmla="*/ 37796 w 3364222"/>
                <a:gd name="connsiteY4" fmla="*/ 1221492 h 1372675"/>
                <a:gd name="connsiteX5" fmla="*/ 2940982 w 3364222"/>
                <a:gd name="connsiteY5" fmla="*/ 1221492 h 1372675"/>
                <a:gd name="connsiteX6" fmla="*/ 3206721 w 3364222"/>
                <a:gd name="connsiteY6" fmla="*/ 8593 h 137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64222" h="1372675">
                  <a:moveTo>
                    <a:pt x="3206721" y="8593"/>
                  </a:moveTo>
                  <a:lnTo>
                    <a:pt x="3364222" y="0"/>
                  </a:lnTo>
                  <a:lnTo>
                    <a:pt x="3060687" y="1372675"/>
                  </a:lnTo>
                  <a:lnTo>
                    <a:pt x="0" y="1372675"/>
                  </a:lnTo>
                  <a:lnTo>
                    <a:pt x="37796" y="1221492"/>
                  </a:lnTo>
                  <a:lnTo>
                    <a:pt x="2940982" y="1221492"/>
                  </a:lnTo>
                  <a:cubicBezTo>
                    <a:pt x="3042057" y="817192"/>
                    <a:pt x="3105646" y="412893"/>
                    <a:pt x="3206721" y="8593"/>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nvGrpSpPr>
          <p:cNvPr id="12" name="Group 54">
            <a:extLst>
              <a:ext uri="{FF2B5EF4-FFF2-40B4-BE49-F238E27FC236}">
                <a16:creationId xmlns:a16="http://schemas.microsoft.com/office/drawing/2014/main" id="{9EEC165C-8EF7-2D4D-89F2-4E75A79E9FDA}"/>
              </a:ext>
            </a:extLst>
          </p:cNvPr>
          <p:cNvGrpSpPr/>
          <p:nvPr/>
        </p:nvGrpSpPr>
        <p:grpSpPr>
          <a:xfrm>
            <a:off x="876074" y="2824540"/>
            <a:ext cx="777316" cy="777316"/>
            <a:chOff x="896255" y="1986583"/>
            <a:chExt cx="777316" cy="777316"/>
          </a:xfrm>
        </p:grpSpPr>
        <p:sp>
          <p:nvSpPr>
            <p:cNvPr id="13" name="Oval 5">
              <a:extLst>
                <a:ext uri="{FF2B5EF4-FFF2-40B4-BE49-F238E27FC236}">
                  <a16:creationId xmlns:a16="http://schemas.microsoft.com/office/drawing/2014/main" id="{A1AA1E32-6EAB-8344-BD73-8F381168B6F9}"/>
                </a:ext>
              </a:extLst>
            </p:cNvPr>
            <p:cNvSpPr/>
            <p:nvPr/>
          </p:nvSpPr>
          <p:spPr>
            <a:xfrm>
              <a:off x="896255" y="1986583"/>
              <a:ext cx="777316" cy="777316"/>
            </a:xfrm>
            <a:prstGeom prst="ellipse">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4" name="Oval 41">
              <a:extLst>
                <a:ext uri="{FF2B5EF4-FFF2-40B4-BE49-F238E27FC236}">
                  <a16:creationId xmlns:a16="http://schemas.microsoft.com/office/drawing/2014/main" id="{38FD0D6B-FA6F-B045-8376-BC8EB8078E27}"/>
                </a:ext>
              </a:extLst>
            </p:cNvPr>
            <p:cNvSpPr/>
            <p:nvPr/>
          </p:nvSpPr>
          <p:spPr>
            <a:xfrm>
              <a:off x="987877" y="2078205"/>
              <a:ext cx="594072" cy="59407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5" name="TextBox 14">
              <a:extLst>
                <a:ext uri="{FF2B5EF4-FFF2-40B4-BE49-F238E27FC236}">
                  <a16:creationId xmlns:a16="http://schemas.microsoft.com/office/drawing/2014/main" id="{F075320E-0813-5044-AAEB-0192CFF9099E}"/>
                </a:ext>
              </a:extLst>
            </p:cNvPr>
            <p:cNvSpPr txBox="1"/>
            <p:nvPr/>
          </p:nvSpPr>
          <p:spPr>
            <a:xfrm>
              <a:off x="996881" y="2147286"/>
              <a:ext cx="576064" cy="461665"/>
            </a:xfrm>
            <a:prstGeom prst="rect">
              <a:avLst/>
            </a:prstGeom>
            <a:noFill/>
          </p:spPr>
          <p:txBody>
            <a:bodyPr wrap="square" lIns="108000" rIns="108000" rtlCol="0">
              <a:spAutoFit/>
            </a:bodyPr>
            <a:lstStyle/>
            <a:p>
              <a:pPr algn="ctr"/>
              <a:r>
                <a:rPr lang="en-US" altLang="ko-KR" sz="2400" b="1" dirty="0">
                  <a:solidFill>
                    <a:schemeClr val="bg1"/>
                  </a:solidFill>
                  <a:cs typeface="Arial" pitchFamily="34" charset="0"/>
                </a:rPr>
                <a:t>01</a:t>
              </a:r>
              <a:endParaRPr lang="ko-KR" altLang="en-US" sz="2400" b="1" dirty="0">
                <a:solidFill>
                  <a:schemeClr val="bg1"/>
                </a:solidFill>
                <a:cs typeface="Arial" pitchFamily="34" charset="0"/>
              </a:endParaRPr>
            </a:p>
          </p:txBody>
        </p:sp>
      </p:grpSp>
      <p:grpSp>
        <p:nvGrpSpPr>
          <p:cNvPr id="17" name="Group 42">
            <a:extLst>
              <a:ext uri="{FF2B5EF4-FFF2-40B4-BE49-F238E27FC236}">
                <a16:creationId xmlns:a16="http://schemas.microsoft.com/office/drawing/2014/main" id="{2FC30ED6-8D30-EB45-A40F-0D2CC486880F}"/>
              </a:ext>
            </a:extLst>
          </p:cNvPr>
          <p:cNvGrpSpPr/>
          <p:nvPr/>
        </p:nvGrpSpPr>
        <p:grpSpPr>
          <a:xfrm>
            <a:off x="671633" y="4379123"/>
            <a:ext cx="11023466" cy="1606858"/>
            <a:chOff x="1096128" y="1731300"/>
            <a:chExt cx="3597956" cy="1594914"/>
          </a:xfrm>
        </p:grpSpPr>
        <p:sp>
          <p:nvSpPr>
            <p:cNvPr id="18" name="Parallelogram 4">
              <a:extLst>
                <a:ext uri="{FF2B5EF4-FFF2-40B4-BE49-F238E27FC236}">
                  <a16:creationId xmlns:a16="http://schemas.microsoft.com/office/drawing/2014/main" id="{C4D38E0C-8193-2544-B29E-0E5AD85060CD}"/>
                </a:ext>
              </a:extLst>
            </p:cNvPr>
            <p:cNvSpPr/>
            <p:nvPr/>
          </p:nvSpPr>
          <p:spPr>
            <a:xfrm>
              <a:off x="1096128" y="1731300"/>
              <a:ext cx="3401707" cy="1364082"/>
            </a:xfrm>
            <a:prstGeom prst="parallelogram">
              <a:avLst/>
            </a:prstGeom>
            <a:solidFill>
              <a:schemeClr val="bg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9" name="Parallelogram 39">
              <a:extLst>
                <a:ext uri="{FF2B5EF4-FFF2-40B4-BE49-F238E27FC236}">
                  <a16:creationId xmlns:a16="http://schemas.microsoft.com/office/drawing/2014/main" id="{E51DDD20-BAD0-3B40-B522-2E250BF43A97}"/>
                </a:ext>
              </a:extLst>
            </p:cNvPr>
            <p:cNvSpPr/>
            <p:nvPr/>
          </p:nvSpPr>
          <p:spPr>
            <a:xfrm>
              <a:off x="1329862" y="1953539"/>
              <a:ext cx="3364222" cy="1372675"/>
            </a:xfrm>
            <a:custGeom>
              <a:avLst/>
              <a:gdLst>
                <a:gd name="connsiteX0" fmla="*/ 3206721 w 3401707"/>
                <a:gd name="connsiteY0" fmla="*/ 0 h 1364082"/>
                <a:gd name="connsiteX1" fmla="*/ 3401707 w 3401707"/>
                <a:gd name="connsiteY1" fmla="*/ 0 h 1364082"/>
                <a:gd name="connsiteX2" fmla="*/ 3060687 w 3401707"/>
                <a:gd name="connsiteY2" fmla="*/ 1364082 h 1364082"/>
                <a:gd name="connsiteX3" fmla="*/ 0 w 3401707"/>
                <a:gd name="connsiteY3" fmla="*/ 1364082 h 1364082"/>
                <a:gd name="connsiteX4" fmla="*/ 37796 w 3401707"/>
                <a:gd name="connsiteY4" fmla="*/ 1212899 h 1364082"/>
                <a:gd name="connsiteX5" fmla="*/ 2948478 w 3401707"/>
                <a:gd name="connsiteY5" fmla="*/ 1212899 h 1364082"/>
                <a:gd name="connsiteX6" fmla="*/ 3206721 w 3401707"/>
                <a:gd name="connsiteY6" fmla="*/ 0 h 1364082"/>
                <a:gd name="connsiteX0" fmla="*/ 3206721 w 3364222"/>
                <a:gd name="connsiteY0" fmla="*/ 8593 h 1372675"/>
                <a:gd name="connsiteX1" fmla="*/ 3364222 w 3364222"/>
                <a:gd name="connsiteY1" fmla="*/ 0 h 1372675"/>
                <a:gd name="connsiteX2" fmla="*/ 3060687 w 3364222"/>
                <a:gd name="connsiteY2" fmla="*/ 1372675 h 1372675"/>
                <a:gd name="connsiteX3" fmla="*/ 0 w 3364222"/>
                <a:gd name="connsiteY3" fmla="*/ 1372675 h 1372675"/>
                <a:gd name="connsiteX4" fmla="*/ 37796 w 3364222"/>
                <a:gd name="connsiteY4" fmla="*/ 1221492 h 1372675"/>
                <a:gd name="connsiteX5" fmla="*/ 2948478 w 3364222"/>
                <a:gd name="connsiteY5" fmla="*/ 1221492 h 1372675"/>
                <a:gd name="connsiteX6" fmla="*/ 3206721 w 3364222"/>
                <a:gd name="connsiteY6" fmla="*/ 8593 h 1372675"/>
                <a:gd name="connsiteX0" fmla="*/ 3206721 w 3364222"/>
                <a:gd name="connsiteY0" fmla="*/ 8593 h 1372675"/>
                <a:gd name="connsiteX1" fmla="*/ 3364222 w 3364222"/>
                <a:gd name="connsiteY1" fmla="*/ 0 h 1372675"/>
                <a:gd name="connsiteX2" fmla="*/ 3060687 w 3364222"/>
                <a:gd name="connsiteY2" fmla="*/ 1372675 h 1372675"/>
                <a:gd name="connsiteX3" fmla="*/ 0 w 3364222"/>
                <a:gd name="connsiteY3" fmla="*/ 1372675 h 1372675"/>
                <a:gd name="connsiteX4" fmla="*/ 37796 w 3364222"/>
                <a:gd name="connsiteY4" fmla="*/ 1221492 h 1372675"/>
                <a:gd name="connsiteX5" fmla="*/ 2940982 w 3364222"/>
                <a:gd name="connsiteY5" fmla="*/ 1221492 h 1372675"/>
                <a:gd name="connsiteX6" fmla="*/ 3206721 w 3364222"/>
                <a:gd name="connsiteY6" fmla="*/ 8593 h 137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64222" h="1372675">
                  <a:moveTo>
                    <a:pt x="3206721" y="8593"/>
                  </a:moveTo>
                  <a:lnTo>
                    <a:pt x="3364222" y="0"/>
                  </a:lnTo>
                  <a:lnTo>
                    <a:pt x="3060687" y="1372675"/>
                  </a:lnTo>
                  <a:lnTo>
                    <a:pt x="0" y="1372675"/>
                  </a:lnTo>
                  <a:lnTo>
                    <a:pt x="37796" y="1221492"/>
                  </a:lnTo>
                  <a:lnTo>
                    <a:pt x="2940982" y="1221492"/>
                  </a:lnTo>
                  <a:cubicBezTo>
                    <a:pt x="3042057" y="817192"/>
                    <a:pt x="3105646" y="412893"/>
                    <a:pt x="3206721" y="8593"/>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nvGrpSpPr>
          <p:cNvPr id="20" name="Group 54">
            <a:extLst>
              <a:ext uri="{FF2B5EF4-FFF2-40B4-BE49-F238E27FC236}">
                <a16:creationId xmlns:a16="http://schemas.microsoft.com/office/drawing/2014/main" id="{91CD083E-9F5E-A341-BE61-A68084BA1966}"/>
              </a:ext>
            </a:extLst>
          </p:cNvPr>
          <p:cNvGrpSpPr/>
          <p:nvPr/>
        </p:nvGrpSpPr>
        <p:grpSpPr>
          <a:xfrm>
            <a:off x="487416" y="4728537"/>
            <a:ext cx="777316" cy="777316"/>
            <a:chOff x="896255" y="1986583"/>
            <a:chExt cx="777316" cy="777316"/>
          </a:xfrm>
        </p:grpSpPr>
        <p:sp>
          <p:nvSpPr>
            <p:cNvPr id="21" name="Oval 5">
              <a:extLst>
                <a:ext uri="{FF2B5EF4-FFF2-40B4-BE49-F238E27FC236}">
                  <a16:creationId xmlns:a16="http://schemas.microsoft.com/office/drawing/2014/main" id="{D5B562FB-9E46-0349-ACDA-424A86957C92}"/>
                </a:ext>
              </a:extLst>
            </p:cNvPr>
            <p:cNvSpPr/>
            <p:nvPr/>
          </p:nvSpPr>
          <p:spPr>
            <a:xfrm>
              <a:off x="896255" y="1986583"/>
              <a:ext cx="777316" cy="777316"/>
            </a:xfrm>
            <a:prstGeom prst="ellipse">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Oval 41">
              <a:extLst>
                <a:ext uri="{FF2B5EF4-FFF2-40B4-BE49-F238E27FC236}">
                  <a16:creationId xmlns:a16="http://schemas.microsoft.com/office/drawing/2014/main" id="{9ED1C751-A808-AA4C-8D86-74FF6DAD4BA2}"/>
                </a:ext>
              </a:extLst>
            </p:cNvPr>
            <p:cNvSpPr/>
            <p:nvPr/>
          </p:nvSpPr>
          <p:spPr>
            <a:xfrm>
              <a:off x="987877" y="2078205"/>
              <a:ext cx="594072" cy="59407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3" name="TextBox 22">
              <a:extLst>
                <a:ext uri="{FF2B5EF4-FFF2-40B4-BE49-F238E27FC236}">
                  <a16:creationId xmlns:a16="http://schemas.microsoft.com/office/drawing/2014/main" id="{2BBB5EFF-02E0-2443-BE50-F62C478EEC1B}"/>
                </a:ext>
              </a:extLst>
            </p:cNvPr>
            <p:cNvSpPr txBox="1"/>
            <p:nvPr/>
          </p:nvSpPr>
          <p:spPr>
            <a:xfrm>
              <a:off x="996881" y="2147286"/>
              <a:ext cx="576064" cy="461665"/>
            </a:xfrm>
            <a:prstGeom prst="rect">
              <a:avLst/>
            </a:prstGeom>
            <a:noFill/>
          </p:spPr>
          <p:txBody>
            <a:bodyPr wrap="square" lIns="108000" rIns="108000" rtlCol="0">
              <a:spAutoFit/>
            </a:bodyPr>
            <a:lstStyle/>
            <a:p>
              <a:pPr algn="ctr"/>
              <a:r>
                <a:rPr lang="en-US" altLang="ko-KR" sz="2400" b="1" dirty="0">
                  <a:solidFill>
                    <a:schemeClr val="bg1"/>
                  </a:solidFill>
                  <a:cs typeface="Arial" pitchFamily="34" charset="0"/>
                </a:rPr>
                <a:t>02</a:t>
              </a:r>
              <a:endParaRPr lang="ko-KR" altLang="en-US" sz="2400" b="1" dirty="0">
                <a:solidFill>
                  <a:schemeClr val="bg1"/>
                </a:solidFill>
                <a:cs typeface="Arial" pitchFamily="34" charset="0"/>
              </a:endParaRPr>
            </a:p>
          </p:txBody>
        </p:sp>
      </p:grpSp>
      <p:sp>
        <p:nvSpPr>
          <p:cNvPr id="24" name="Rectangle 23">
            <a:extLst>
              <a:ext uri="{FF2B5EF4-FFF2-40B4-BE49-F238E27FC236}">
                <a16:creationId xmlns:a16="http://schemas.microsoft.com/office/drawing/2014/main" id="{A5C41FF2-D517-4848-A005-1D4DF2DEB8E6}"/>
              </a:ext>
            </a:extLst>
          </p:cNvPr>
          <p:cNvSpPr/>
          <p:nvPr/>
        </p:nvSpPr>
        <p:spPr>
          <a:xfrm>
            <a:off x="1745011" y="2781450"/>
            <a:ext cx="9320786" cy="923330"/>
          </a:xfrm>
          <a:prstGeom prst="rect">
            <a:avLst/>
          </a:prstGeom>
          <a:noFill/>
          <a:ln>
            <a:noFill/>
          </a:ln>
        </p:spPr>
        <p:txBody>
          <a:bodyPr wrap="square">
            <a:spAutoFit/>
          </a:bodyPr>
          <a:lstStyle/>
          <a:p>
            <a:pPr>
              <a:defRPr/>
            </a:pPr>
            <a:r>
              <a:rPr lang="en-US" b="1" dirty="0">
                <a:ea typeface="MS PGothic" pitchFamily="34" charset="-128"/>
              </a:rPr>
              <a:t>The Community Voice Should Be Elevated in National Policy Decisions: </a:t>
            </a:r>
            <a:r>
              <a:rPr lang="en-US" dirty="0">
                <a:ea typeface="MS PGothic" pitchFamily="34" charset="-128"/>
              </a:rPr>
              <a:t>Involving community early, such as holding consultative meetings with women of childbearing potential, can help develop consensus on access to treatment and can inform national guidelines and rollout planning.  </a:t>
            </a:r>
          </a:p>
        </p:txBody>
      </p:sp>
      <p:sp>
        <p:nvSpPr>
          <p:cNvPr id="27" name="Rectangle 26">
            <a:extLst>
              <a:ext uri="{FF2B5EF4-FFF2-40B4-BE49-F238E27FC236}">
                <a16:creationId xmlns:a16="http://schemas.microsoft.com/office/drawing/2014/main" id="{054B56E4-A323-214A-8A1A-3E03A2D18EE6}"/>
              </a:ext>
            </a:extLst>
          </p:cNvPr>
          <p:cNvSpPr/>
          <p:nvPr/>
        </p:nvSpPr>
        <p:spPr>
          <a:xfrm>
            <a:off x="1552764" y="4467011"/>
            <a:ext cx="9192351" cy="1200329"/>
          </a:xfrm>
          <a:prstGeom prst="rect">
            <a:avLst/>
          </a:prstGeom>
          <a:noFill/>
          <a:ln>
            <a:noFill/>
          </a:ln>
        </p:spPr>
        <p:txBody>
          <a:bodyPr wrap="square">
            <a:spAutoFit/>
          </a:bodyPr>
          <a:lstStyle/>
          <a:p>
            <a:pPr>
              <a:defRPr/>
            </a:pPr>
            <a:r>
              <a:rPr lang="en-US" b="1" dirty="0">
                <a:ea typeface="MS PGothic" pitchFamily="34" charset="-128"/>
              </a:rPr>
              <a:t>There Is An Unmet Need for Contraceptives for Women Living With HIV: </a:t>
            </a:r>
            <a:r>
              <a:rPr lang="en-US" dirty="0">
                <a:ea typeface="MS PGothic" pitchFamily="34" charset="-128"/>
              </a:rPr>
              <a:t>Globally, unmet contraceptive need is heavily concentrated in sub-Saharan Africa, where HIV prevalence is also high. By integrating family planning services with</a:t>
            </a:r>
            <a:r>
              <a:rPr lang="en-US" b="1" dirty="0">
                <a:ea typeface="MS PGothic" pitchFamily="34" charset="-128"/>
              </a:rPr>
              <a:t> </a:t>
            </a:r>
            <a:r>
              <a:rPr lang="en-US" dirty="0">
                <a:ea typeface="MS PGothic" pitchFamily="34" charset="-128"/>
              </a:rPr>
              <a:t>HIV services, there is an opportunity to increase DTG access to women.</a:t>
            </a:r>
          </a:p>
        </p:txBody>
      </p:sp>
    </p:spTree>
    <p:extLst>
      <p:ext uri="{BB962C8B-B14F-4D97-AF65-F5344CB8AC3E}">
        <p14:creationId xmlns:p14="http://schemas.microsoft.com/office/powerpoint/2010/main" val="472230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8A8AA-60E3-C048-8797-372AA51CBB94}"/>
              </a:ext>
            </a:extLst>
          </p:cNvPr>
          <p:cNvSpPr>
            <a:spLocks noGrp="1"/>
          </p:cNvSpPr>
          <p:nvPr>
            <p:ph type="title"/>
          </p:nvPr>
        </p:nvSpPr>
        <p:spPr>
          <a:xfrm>
            <a:off x="941001" y="488234"/>
            <a:ext cx="9720072" cy="1499616"/>
          </a:xfrm>
        </p:spPr>
        <p:txBody>
          <a:bodyPr/>
          <a:lstStyle/>
          <a:p>
            <a:r>
              <a:rPr lang="en-US" dirty="0"/>
              <a:t>Moving Forward</a:t>
            </a:r>
          </a:p>
        </p:txBody>
      </p:sp>
      <p:sp>
        <p:nvSpPr>
          <p:cNvPr id="3" name="Content Placeholder 2">
            <a:extLst>
              <a:ext uri="{FF2B5EF4-FFF2-40B4-BE49-F238E27FC236}">
                <a16:creationId xmlns:a16="http://schemas.microsoft.com/office/drawing/2014/main" id="{CB1C91EE-F183-1242-AA2A-E2A7F8837AD4}"/>
              </a:ext>
            </a:extLst>
          </p:cNvPr>
          <p:cNvSpPr>
            <a:spLocks noGrp="1"/>
          </p:cNvSpPr>
          <p:nvPr>
            <p:ph idx="1"/>
          </p:nvPr>
        </p:nvSpPr>
        <p:spPr>
          <a:xfrm>
            <a:off x="941001" y="1608903"/>
            <a:ext cx="10914115" cy="757893"/>
          </a:xfrm>
        </p:spPr>
        <p:txBody>
          <a:bodyPr>
            <a:normAutofit fontScale="92500" lnSpcReduction="10000"/>
          </a:bodyPr>
          <a:lstStyle/>
          <a:p>
            <a:r>
              <a:rPr lang="en-US" dirty="0"/>
              <a:t>Offering comprehensive, women-centered care is much broader than the DTG safety signal and we should maintain momentum going forward.</a:t>
            </a:r>
          </a:p>
        </p:txBody>
      </p:sp>
      <p:sp>
        <p:nvSpPr>
          <p:cNvPr id="9" name="TextBox 8">
            <a:extLst>
              <a:ext uri="{FF2B5EF4-FFF2-40B4-BE49-F238E27FC236}">
                <a16:creationId xmlns:a16="http://schemas.microsoft.com/office/drawing/2014/main" id="{BF33A7C2-E14B-3842-83B0-146235C3A8EE}"/>
              </a:ext>
            </a:extLst>
          </p:cNvPr>
          <p:cNvSpPr txBox="1"/>
          <p:nvPr/>
        </p:nvSpPr>
        <p:spPr>
          <a:xfrm>
            <a:off x="845361" y="2417107"/>
            <a:ext cx="10737651" cy="646331"/>
          </a:xfrm>
          <a:prstGeom prst="rect">
            <a:avLst/>
          </a:prstGeom>
          <a:solidFill>
            <a:schemeClr val="accent1"/>
          </a:solidFill>
        </p:spPr>
        <p:txBody>
          <a:bodyPr wrap="square" rtlCol="0">
            <a:spAutoFit/>
          </a:bodyPr>
          <a:lstStyle>
            <a:defPPr>
              <a:defRPr lang="en-US"/>
            </a:defPPr>
            <a:lvl1pPr algn="ctr">
              <a:defRPr sz="1600" b="1">
                <a:solidFill>
                  <a:schemeClr val="bg1"/>
                </a:solidFill>
                <a:latin typeface="Calibri" pitchFamily="34" charset="0"/>
              </a:defRPr>
            </a:lvl1pPr>
          </a:lstStyle>
          <a:p>
            <a:pPr lvl="0" eaLnBrk="0" fontAlgn="base" hangingPunct="0">
              <a:spcBef>
                <a:spcPct val="0"/>
              </a:spcBef>
              <a:spcAft>
                <a:spcPct val="0"/>
              </a:spcAft>
              <a:defRPr/>
            </a:pPr>
            <a:r>
              <a:rPr lang="en-US" sz="1800" dirty="0">
                <a:solidFill>
                  <a:schemeClr val="tx1"/>
                </a:solidFill>
                <a:latin typeface="+mn-lt"/>
                <a:cs typeface="Calibri" panose="020F0502020204030204" pitchFamily="34" charset="0"/>
              </a:rPr>
              <a:t>WLHIV &amp; AGYW disproportionally lack access to information &amp; services to control timing and # of pregnancies, protect themselves from HIV &amp; STIs, and make decisions regarding their own healthcare</a:t>
            </a:r>
          </a:p>
        </p:txBody>
      </p:sp>
      <p:grpSp>
        <p:nvGrpSpPr>
          <p:cNvPr id="10" name="Group 9">
            <a:extLst>
              <a:ext uri="{FF2B5EF4-FFF2-40B4-BE49-F238E27FC236}">
                <a16:creationId xmlns:a16="http://schemas.microsoft.com/office/drawing/2014/main" id="{AAFF361B-F490-BD41-85DE-56B46D1C8AB4}"/>
              </a:ext>
            </a:extLst>
          </p:cNvPr>
          <p:cNvGrpSpPr/>
          <p:nvPr/>
        </p:nvGrpSpPr>
        <p:grpSpPr>
          <a:xfrm>
            <a:off x="765654" y="3293891"/>
            <a:ext cx="2177734" cy="1739158"/>
            <a:chOff x="3124200" y="2734270"/>
            <a:chExt cx="2895600" cy="1366654"/>
          </a:xfrm>
        </p:grpSpPr>
        <p:sp>
          <p:nvSpPr>
            <p:cNvPr id="11" name="TextBox 10">
              <a:extLst>
                <a:ext uri="{FF2B5EF4-FFF2-40B4-BE49-F238E27FC236}">
                  <a16:creationId xmlns:a16="http://schemas.microsoft.com/office/drawing/2014/main" id="{2C17BEAE-FF29-7943-A7B9-64B1FAACAACB}"/>
                </a:ext>
              </a:extLst>
            </p:cNvPr>
            <p:cNvSpPr txBox="1"/>
            <p:nvPr/>
          </p:nvSpPr>
          <p:spPr>
            <a:xfrm>
              <a:off x="3230181" y="2734270"/>
              <a:ext cx="2667000" cy="696391"/>
            </a:xfrm>
            <a:prstGeom prst="rect">
              <a:avLst/>
            </a:prstGeom>
            <a:noFill/>
            <a:ln>
              <a:noFill/>
            </a:ln>
          </p:spPr>
          <p:txBody>
            <a:bodyPr wrap="square" rtlCol="0">
              <a:spAutoFit/>
            </a:bodyPr>
            <a:lstStyle/>
            <a:p>
              <a:pPr algn="ctr">
                <a:defRPr/>
              </a:pPr>
              <a:r>
                <a:rPr lang="en-US" sz="4400" b="1" dirty="0">
                  <a:cs typeface="Calibri" panose="020F0502020204030204" pitchFamily="34" charset="0"/>
                </a:rPr>
                <a:t>49%</a:t>
              </a:r>
            </a:p>
          </p:txBody>
        </p:sp>
        <p:sp>
          <p:nvSpPr>
            <p:cNvPr id="12" name="TextBox 11">
              <a:extLst>
                <a:ext uri="{FF2B5EF4-FFF2-40B4-BE49-F238E27FC236}">
                  <a16:creationId xmlns:a16="http://schemas.microsoft.com/office/drawing/2014/main" id="{9D42763A-A246-234F-8E6D-166DEBD0C58B}"/>
                </a:ext>
              </a:extLst>
            </p:cNvPr>
            <p:cNvSpPr txBox="1"/>
            <p:nvPr/>
          </p:nvSpPr>
          <p:spPr>
            <a:xfrm>
              <a:off x="3159033" y="3483858"/>
              <a:ext cx="2860767" cy="571041"/>
            </a:xfrm>
            <a:prstGeom prst="rect">
              <a:avLst/>
            </a:prstGeom>
            <a:noFill/>
            <a:ln>
              <a:noFill/>
            </a:ln>
          </p:spPr>
          <p:txBody>
            <a:bodyPr wrap="square" rtlCol="0">
              <a:spAutoFit/>
            </a:bodyPr>
            <a:lstStyle/>
            <a:p>
              <a:pPr>
                <a:defRPr/>
              </a:pPr>
              <a:r>
                <a:rPr lang="en-US" sz="1200" dirty="0">
                  <a:cs typeface="Calibri" panose="020F0502020204030204" pitchFamily="34" charset="0"/>
                </a:rPr>
                <a:t>WLHIV whose</a:t>
              </a:r>
              <a:r>
                <a:rPr lang="en-US" sz="1200" b="1" dirty="0">
                  <a:cs typeface="Calibri" panose="020F0502020204030204" pitchFamily="34" charset="0"/>
                </a:rPr>
                <a:t> last pregnancy was unintended</a:t>
              </a:r>
              <a:r>
                <a:rPr lang="en-US" sz="1200" dirty="0">
                  <a:cs typeface="Calibri" panose="020F0502020204030204" pitchFamily="34" charset="0"/>
                </a:rPr>
                <a:t> </a:t>
              </a:r>
              <a:r>
                <a:rPr lang="en-US" sz="1100" i="1" dirty="0">
                  <a:cs typeface="Calibri" panose="020F0502020204030204" pitchFamily="34" charset="0"/>
                </a:rPr>
                <a:t>(PEPFAR-PROMOTE cohort study, 2018)</a:t>
              </a:r>
            </a:p>
          </p:txBody>
        </p:sp>
        <p:sp>
          <p:nvSpPr>
            <p:cNvPr id="14" name="Rectangle 13">
              <a:extLst>
                <a:ext uri="{FF2B5EF4-FFF2-40B4-BE49-F238E27FC236}">
                  <a16:creationId xmlns:a16="http://schemas.microsoft.com/office/drawing/2014/main" id="{CAAE088F-9D75-464C-B0E4-438726CBE84F}"/>
                </a:ext>
              </a:extLst>
            </p:cNvPr>
            <p:cNvSpPr/>
            <p:nvPr/>
          </p:nvSpPr>
          <p:spPr bwMode="auto">
            <a:xfrm>
              <a:off x="3124200" y="2765900"/>
              <a:ext cx="2819400" cy="1335024"/>
            </a:xfrm>
            <a:prstGeom prst="rect">
              <a:avLst/>
            </a:prstGeom>
            <a:noFill/>
            <a:ln w="9525" cap="flat" cmpd="sng" algn="ctr">
              <a:solidFill>
                <a:schemeClr val="tx1"/>
              </a:solidFill>
              <a:prstDash val="solid"/>
              <a:round/>
              <a:headEnd type="none" w="med" len="med"/>
              <a:tailEnd type="none" w="med" len="med"/>
            </a:ln>
            <a:effectLst/>
          </p:spPr>
          <p:txBody>
            <a:bodyPr vert="horz" wrap="square" lIns="99440" tIns="49721" rIns="99440" bIns="49721" numCol="1" rtlCol="0" anchor="ctr" anchorCtr="0" compatLnSpc="1">
              <a:prstTxWarp prst="textNoShape">
                <a:avLst/>
              </a:prstTxWarp>
            </a:bodyPr>
            <a:lstStyle/>
            <a:p>
              <a:pPr eaLnBrk="0" fontAlgn="base" hangingPunct="0">
                <a:spcBef>
                  <a:spcPct val="0"/>
                </a:spcBef>
                <a:spcAft>
                  <a:spcPct val="0"/>
                </a:spcAft>
                <a:defRPr/>
              </a:pPr>
              <a:endParaRPr lang="en-US" sz="2400" dirty="0">
                <a:solidFill>
                  <a:srgbClr val="2F2B20"/>
                </a:solidFill>
                <a:latin typeface="Calibri" panose="020F0502020204030204" pitchFamily="34" charset="0"/>
                <a:cs typeface="Calibri" panose="020F0502020204030204" pitchFamily="34" charset="0"/>
              </a:endParaRPr>
            </a:p>
          </p:txBody>
        </p:sp>
      </p:grpSp>
      <p:grpSp>
        <p:nvGrpSpPr>
          <p:cNvPr id="15" name="Group 14">
            <a:extLst>
              <a:ext uri="{FF2B5EF4-FFF2-40B4-BE49-F238E27FC236}">
                <a16:creationId xmlns:a16="http://schemas.microsoft.com/office/drawing/2014/main" id="{B245ED62-7A1D-CB4E-96C8-FAE5957D2DAD}"/>
              </a:ext>
            </a:extLst>
          </p:cNvPr>
          <p:cNvGrpSpPr/>
          <p:nvPr/>
        </p:nvGrpSpPr>
        <p:grpSpPr>
          <a:xfrm>
            <a:off x="2996151" y="3293891"/>
            <a:ext cx="2177734" cy="1730681"/>
            <a:chOff x="3124200" y="2734270"/>
            <a:chExt cx="2895600" cy="1638081"/>
          </a:xfrm>
        </p:grpSpPr>
        <p:sp>
          <p:nvSpPr>
            <p:cNvPr id="16" name="TextBox 15">
              <a:extLst>
                <a:ext uri="{FF2B5EF4-FFF2-40B4-BE49-F238E27FC236}">
                  <a16:creationId xmlns:a16="http://schemas.microsoft.com/office/drawing/2014/main" id="{BC89107B-AF1F-7745-A000-44AF3629F30F}"/>
                </a:ext>
              </a:extLst>
            </p:cNvPr>
            <p:cNvSpPr txBox="1"/>
            <p:nvPr/>
          </p:nvSpPr>
          <p:spPr>
            <a:xfrm>
              <a:off x="3230182" y="2734270"/>
              <a:ext cx="2667000" cy="728272"/>
            </a:xfrm>
            <a:prstGeom prst="rect">
              <a:avLst/>
            </a:prstGeom>
            <a:noFill/>
            <a:ln>
              <a:noFill/>
            </a:ln>
          </p:spPr>
          <p:txBody>
            <a:bodyPr wrap="square" rtlCol="0">
              <a:spAutoFit/>
            </a:bodyPr>
            <a:lstStyle/>
            <a:p>
              <a:pPr algn="ctr">
                <a:defRPr/>
              </a:pPr>
              <a:r>
                <a:rPr lang="en-US" sz="4400" b="1" dirty="0">
                  <a:cs typeface="Calibri" panose="020F0502020204030204" pitchFamily="34" charset="0"/>
                </a:rPr>
                <a:t>26%</a:t>
              </a:r>
            </a:p>
          </p:txBody>
        </p:sp>
        <p:sp>
          <p:nvSpPr>
            <p:cNvPr id="17" name="TextBox 16">
              <a:extLst>
                <a:ext uri="{FF2B5EF4-FFF2-40B4-BE49-F238E27FC236}">
                  <a16:creationId xmlns:a16="http://schemas.microsoft.com/office/drawing/2014/main" id="{BD3A8BBB-C08B-9C43-A238-8C7F7EF30743}"/>
                </a:ext>
              </a:extLst>
            </p:cNvPr>
            <p:cNvSpPr txBox="1"/>
            <p:nvPr/>
          </p:nvSpPr>
          <p:spPr>
            <a:xfrm>
              <a:off x="3159033" y="3483858"/>
              <a:ext cx="2860767" cy="888493"/>
            </a:xfrm>
            <a:prstGeom prst="rect">
              <a:avLst/>
            </a:prstGeom>
            <a:noFill/>
            <a:ln>
              <a:noFill/>
            </a:ln>
          </p:spPr>
          <p:txBody>
            <a:bodyPr wrap="square" rtlCol="0">
              <a:spAutoFit/>
            </a:bodyPr>
            <a:lstStyle/>
            <a:p>
              <a:pPr>
                <a:defRPr/>
              </a:pPr>
              <a:r>
                <a:rPr lang="en-US" sz="1100" dirty="0">
                  <a:cs typeface="Calibri" panose="020F0502020204030204" pitchFamily="34" charset="0"/>
                </a:rPr>
                <a:t>AGYW accounted for 26% of </a:t>
              </a:r>
              <a:r>
                <a:rPr lang="en-US" sz="1100" b="1" dirty="0">
                  <a:cs typeface="Calibri" panose="020F0502020204030204" pitchFamily="34" charset="0"/>
                </a:rPr>
                <a:t>new HIV infections </a:t>
              </a:r>
              <a:r>
                <a:rPr lang="en-US" sz="1100" dirty="0">
                  <a:cs typeface="Calibri" panose="020F0502020204030204" pitchFamily="34" charset="0"/>
                </a:rPr>
                <a:t>but only </a:t>
              </a:r>
              <a:r>
                <a:rPr lang="en-US" sz="1100" b="1" dirty="0">
                  <a:cs typeface="Calibri" panose="020F0502020204030204" pitchFamily="34" charset="0"/>
                </a:rPr>
                <a:t>10% of the population</a:t>
              </a:r>
              <a:r>
                <a:rPr lang="en-US" sz="1100" dirty="0">
                  <a:cs typeface="Calibri" panose="020F0502020204030204" pitchFamily="34" charset="0"/>
                </a:rPr>
                <a:t>. </a:t>
              </a:r>
              <a:r>
                <a:rPr lang="en-US" sz="1100" i="1" dirty="0">
                  <a:cs typeface="Calibri" panose="020F0502020204030204" pitchFamily="34" charset="0"/>
                </a:rPr>
                <a:t>(Open AIDS J. 2016;10:34–48)</a:t>
              </a:r>
            </a:p>
            <a:p>
              <a:pPr>
                <a:defRPr/>
              </a:pPr>
              <a:endParaRPr lang="en-US" sz="1100" i="1" dirty="0">
                <a:cs typeface="Calibri" panose="020F0502020204030204" pitchFamily="34" charset="0"/>
              </a:endParaRPr>
            </a:p>
          </p:txBody>
        </p:sp>
        <p:sp>
          <p:nvSpPr>
            <p:cNvPr id="19" name="Rectangle 18">
              <a:extLst>
                <a:ext uri="{FF2B5EF4-FFF2-40B4-BE49-F238E27FC236}">
                  <a16:creationId xmlns:a16="http://schemas.microsoft.com/office/drawing/2014/main" id="{586DE5C0-85BC-394D-A1AE-F637ADD37F31}"/>
                </a:ext>
              </a:extLst>
            </p:cNvPr>
            <p:cNvSpPr/>
            <p:nvPr/>
          </p:nvSpPr>
          <p:spPr bwMode="auto">
            <a:xfrm>
              <a:off x="3124200" y="2765900"/>
              <a:ext cx="2819400" cy="1606451"/>
            </a:xfrm>
            <a:prstGeom prst="rect">
              <a:avLst/>
            </a:prstGeom>
            <a:noFill/>
            <a:ln w="9525" cap="flat" cmpd="sng" algn="ctr">
              <a:solidFill>
                <a:schemeClr val="tx1"/>
              </a:solidFill>
              <a:prstDash val="solid"/>
              <a:round/>
              <a:headEnd type="none" w="med" len="med"/>
              <a:tailEnd type="none" w="med" len="med"/>
            </a:ln>
            <a:effectLst/>
          </p:spPr>
          <p:txBody>
            <a:bodyPr vert="horz" wrap="square" lIns="99440" tIns="49721" rIns="99440" bIns="49721" numCol="1" rtlCol="0" anchor="ctr" anchorCtr="0" compatLnSpc="1">
              <a:prstTxWarp prst="textNoShape">
                <a:avLst/>
              </a:prstTxWarp>
            </a:bodyPr>
            <a:lstStyle/>
            <a:p>
              <a:pPr eaLnBrk="0" fontAlgn="base" hangingPunct="0">
                <a:spcBef>
                  <a:spcPct val="0"/>
                </a:spcBef>
                <a:spcAft>
                  <a:spcPct val="0"/>
                </a:spcAft>
                <a:defRPr/>
              </a:pPr>
              <a:endParaRPr lang="en-US" sz="2400" dirty="0">
                <a:solidFill>
                  <a:srgbClr val="2F2B20"/>
                </a:solidFill>
                <a:latin typeface="Calibri" panose="020F0502020204030204" pitchFamily="34" charset="0"/>
                <a:cs typeface="Calibri" panose="020F0502020204030204" pitchFamily="34" charset="0"/>
              </a:endParaRPr>
            </a:p>
          </p:txBody>
        </p:sp>
      </p:grpSp>
      <p:grpSp>
        <p:nvGrpSpPr>
          <p:cNvPr id="20" name="Group 19">
            <a:extLst>
              <a:ext uri="{FF2B5EF4-FFF2-40B4-BE49-F238E27FC236}">
                <a16:creationId xmlns:a16="http://schemas.microsoft.com/office/drawing/2014/main" id="{CEF69352-F142-BA4B-9361-0FBD7C2C51C6}"/>
              </a:ext>
            </a:extLst>
          </p:cNvPr>
          <p:cNvGrpSpPr/>
          <p:nvPr/>
        </p:nvGrpSpPr>
        <p:grpSpPr>
          <a:xfrm>
            <a:off x="5240821" y="3293891"/>
            <a:ext cx="2177734" cy="1730681"/>
            <a:chOff x="3124200" y="2734270"/>
            <a:chExt cx="2895600" cy="1638081"/>
          </a:xfrm>
        </p:grpSpPr>
        <p:sp>
          <p:nvSpPr>
            <p:cNvPr id="21" name="TextBox 20">
              <a:extLst>
                <a:ext uri="{FF2B5EF4-FFF2-40B4-BE49-F238E27FC236}">
                  <a16:creationId xmlns:a16="http://schemas.microsoft.com/office/drawing/2014/main" id="{584A5B46-45B7-4D4F-A9B7-81112B6D6267}"/>
                </a:ext>
              </a:extLst>
            </p:cNvPr>
            <p:cNvSpPr txBox="1"/>
            <p:nvPr/>
          </p:nvSpPr>
          <p:spPr>
            <a:xfrm>
              <a:off x="3230182" y="2734270"/>
              <a:ext cx="2667000" cy="728272"/>
            </a:xfrm>
            <a:prstGeom prst="rect">
              <a:avLst/>
            </a:prstGeom>
            <a:noFill/>
            <a:ln>
              <a:noFill/>
            </a:ln>
          </p:spPr>
          <p:txBody>
            <a:bodyPr wrap="square" rtlCol="0">
              <a:spAutoFit/>
            </a:bodyPr>
            <a:lstStyle/>
            <a:p>
              <a:pPr algn="ctr">
                <a:defRPr/>
              </a:pPr>
              <a:r>
                <a:rPr lang="en-US" sz="4400" b="1" dirty="0">
                  <a:cs typeface="Calibri" panose="020F0502020204030204" pitchFamily="34" charset="0"/>
                </a:rPr>
                <a:t>8x</a:t>
              </a:r>
            </a:p>
          </p:txBody>
        </p:sp>
        <p:sp>
          <p:nvSpPr>
            <p:cNvPr id="22" name="TextBox 21">
              <a:extLst>
                <a:ext uri="{FF2B5EF4-FFF2-40B4-BE49-F238E27FC236}">
                  <a16:creationId xmlns:a16="http://schemas.microsoft.com/office/drawing/2014/main" id="{131399FD-A78A-DC4D-BC2C-6044386B97FB}"/>
                </a:ext>
              </a:extLst>
            </p:cNvPr>
            <p:cNvSpPr txBox="1"/>
            <p:nvPr/>
          </p:nvSpPr>
          <p:spPr>
            <a:xfrm>
              <a:off x="3159033" y="3483858"/>
              <a:ext cx="2860767" cy="728272"/>
            </a:xfrm>
            <a:prstGeom prst="rect">
              <a:avLst/>
            </a:prstGeom>
            <a:noFill/>
            <a:ln>
              <a:noFill/>
            </a:ln>
          </p:spPr>
          <p:txBody>
            <a:bodyPr wrap="square" rtlCol="0">
              <a:spAutoFit/>
            </a:bodyPr>
            <a:lstStyle/>
            <a:p>
              <a:pPr lvl="0">
                <a:defRPr/>
              </a:pPr>
              <a:r>
                <a:rPr lang="en-US" sz="1100" dirty="0">
                  <a:cs typeface="Calibri" panose="020F0502020204030204" pitchFamily="34" charset="0"/>
                </a:rPr>
                <a:t>HIV prevalence among AGYW is up to </a:t>
              </a:r>
              <a:r>
                <a:rPr lang="en-US" sz="1100" b="1" dirty="0">
                  <a:cs typeface="Calibri" panose="020F0502020204030204" pitchFamily="34" charset="0"/>
                </a:rPr>
                <a:t>8x that of their male pears</a:t>
              </a:r>
              <a:r>
                <a:rPr lang="en-US" sz="1100" dirty="0">
                  <a:cs typeface="Calibri" panose="020F0502020204030204" pitchFamily="34" charset="0"/>
                </a:rPr>
                <a:t> (</a:t>
              </a:r>
              <a:r>
                <a:rPr lang="en-US" sz="1100" i="1" dirty="0">
                  <a:cs typeface="Calibri" panose="020F0502020204030204" pitchFamily="34" charset="0"/>
                </a:rPr>
                <a:t>Open AIDS J. 2016;10:34–48)</a:t>
              </a:r>
            </a:p>
            <a:p>
              <a:pPr>
                <a:defRPr/>
              </a:pPr>
              <a:endParaRPr lang="en-US" sz="1100" i="1" dirty="0">
                <a:cs typeface="Calibri" panose="020F0502020204030204" pitchFamily="34" charset="0"/>
              </a:endParaRPr>
            </a:p>
          </p:txBody>
        </p:sp>
        <p:sp>
          <p:nvSpPr>
            <p:cNvPr id="24" name="Rectangle 23">
              <a:extLst>
                <a:ext uri="{FF2B5EF4-FFF2-40B4-BE49-F238E27FC236}">
                  <a16:creationId xmlns:a16="http://schemas.microsoft.com/office/drawing/2014/main" id="{4AEA0A9A-D0FB-7E40-859A-762F7F571676}"/>
                </a:ext>
              </a:extLst>
            </p:cNvPr>
            <p:cNvSpPr/>
            <p:nvPr/>
          </p:nvSpPr>
          <p:spPr bwMode="auto">
            <a:xfrm>
              <a:off x="3124200" y="2765900"/>
              <a:ext cx="2819400" cy="1606451"/>
            </a:xfrm>
            <a:prstGeom prst="rect">
              <a:avLst/>
            </a:prstGeom>
            <a:noFill/>
            <a:ln w="9525" cap="flat" cmpd="sng" algn="ctr">
              <a:solidFill>
                <a:schemeClr val="tx1"/>
              </a:solidFill>
              <a:prstDash val="solid"/>
              <a:round/>
              <a:headEnd type="none" w="med" len="med"/>
              <a:tailEnd type="none" w="med" len="med"/>
            </a:ln>
            <a:effectLst/>
          </p:spPr>
          <p:txBody>
            <a:bodyPr vert="horz" wrap="square" lIns="99440" tIns="49721" rIns="99440" bIns="49721" numCol="1" rtlCol="0" anchor="ctr" anchorCtr="0" compatLnSpc="1">
              <a:prstTxWarp prst="textNoShape">
                <a:avLst/>
              </a:prstTxWarp>
            </a:bodyPr>
            <a:lstStyle/>
            <a:p>
              <a:pPr eaLnBrk="0" fontAlgn="base" hangingPunct="0">
                <a:spcBef>
                  <a:spcPct val="0"/>
                </a:spcBef>
                <a:spcAft>
                  <a:spcPct val="0"/>
                </a:spcAft>
                <a:defRPr/>
              </a:pPr>
              <a:endParaRPr lang="en-US" sz="2400" dirty="0">
                <a:solidFill>
                  <a:srgbClr val="2F2B20"/>
                </a:solidFill>
                <a:latin typeface="Calibri" panose="020F0502020204030204" pitchFamily="34" charset="0"/>
                <a:cs typeface="Calibri" panose="020F0502020204030204" pitchFamily="34" charset="0"/>
              </a:endParaRPr>
            </a:p>
          </p:txBody>
        </p:sp>
      </p:grpSp>
      <p:grpSp>
        <p:nvGrpSpPr>
          <p:cNvPr id="25" name="Group 24">
            <a:extLst>
              <a:ext uri="{FF2B5EF4-FFF2-40B4-BE49-F238E27FC236}">
                <a16:creationId xmlns:a16="http://schemas.microsoft.com/office/drawing/2014/main" id="{383B2045-80EC-1843-80D6-CB5FB9A18183}"/>
              </a:ext>
            </a:extLst>
          </p:cNvPr>
          <p:cNvGrpSpPr/>
          <p:nvPr/>
        </p:nvGrpSpPr>
        <p:grpSpPr>
          <a:xfrm>
            <a:off x="7082188" y="3302369"/>
            <a:ext cx="2497909" cy="1730680"/>
            <a:chOff x="2622283" y="2734270"/>
            <a:chExt cx="3321317" cy="1638081"/>
          </a:xfrm>
        </p:grpSpPr>
        <p:sp>
          <p:nvSpPr>
            <p:cNvPr id="26" name="TextBox 25">
              <a:extLst>
                <a:ext uri="{FF2B5EF4-FFF2-40B4-BE49-F238E27FC236}">
                  <a16:creationId xmlns:a16="http://schemas.microsoft.com/office/drawing/2014/main" id="{274BF7DF-C716-BD41-825D-7D6304046F1A}"/>
                </a:ext>
              </a:extLst>
            </p:cNvPr>
            <p:cNvSpPr txBox="1"/>
            <p:nvPr/>
          </p:nvSpPr>
          <p:spPr>
            <a:xfrm>
              <a:off x="3230182" y="2734270"/>
              <a:ext cx="2667000" cy="728272"/>
            </a:xfrm>
            <a:prstGeom prst="rect">
              <a:avLst/>
            </a:prstGeom>
            <a:noFill/>
            <a:ln>
              <a:noFill/>
            </a:ln>
          </p:spPr>
          <p:txBody>
            <a:bodyPr wrap="square" rtlCol="0">
              <a:spAutoFit/>
            </a:bodyPr>
            <a:lstStyle/>
            <a:p>
              <a:pPr algn="ctr">
                <a:defRPr/>
              </a:pPr>
              <a:r>
                <a:rPr lang="en-US" sz="4400" b="1" dirty="0">
                  <a:cs typeface="Calibri" panose="020F0502020204030204" pitchFamily="34" charset="0"/>
                </a:rPr>
                <a:t>#1</a:t>
              </a:r>
            </a:p>
          </p:txBody>
        </p:sp>
        <p:sp>
          <p:nvSpPr>
            <p:cNvPr id="27" name="TextBox 26">
              <a:extLst>
                <a:ext uri="{FF2B5EF4-FFF2-40B4-BE49-F238E27FC236}">
                  <a16:creationId xmlns:a16="http://schemas.microsoft.com/office/drawing/2014/main" id="{B97017FF-00BE-104E-9439-D96D1F8AF615}"/>
                </a:ext>
              </a:extLst>
            </p:cNvPr>
            <p:cNvSpPr txBox="1"/>
            <p:nvPr/>
          </p:nvSpPr>
          <p:spPr>
            <a:xfrm>
              <a:off x="2622283" y="3483858"/>
              <a:ext cx="3274899" cy="761956"/>
            </a:xfrm>
            <a:prstGeom prst="rect">
              <a:avLst/>
            </a:prstGeom>
            <a:noFill/>
            <a:ln>
              <a:noFill/>
            </a:ln>
          </p:spPr>
          <p:txBody>
            <a:bodyPr wrap="square" rtlCol="0">
              <a:spAutoFit/>
            </a:bodyPr>
            <a:lstStyle/>
            <a:p>
              <a:pPr lvl="1">
                <a:lnSpc>
                  <a:spcPct val="107000"/>
                </a:lnSpc>
                <a:defRPr/>
              </a:pPr>
              <a:r>
                <a:rPr lang="en-US" sz="1100" b="1" dirty="0">
                  <a:cs typeface="Calibri" panose="020F0502020204030204" pitchFamily="34" charset="0"/>
                </a:rPr>
                <a:t>Childbirth is the leading cause of death globally</a:t>
              </a:r>
              <a:r>
                <a:rPr lang="en-US" sz="1100" dirty="0">
                  <a:cs typeface="Calibri" panose="020F0502020204030204" pitchFamily="34" charset="0"/>
                </a:rPr>
                <a:t> for girls age 15-19 (WHO; 2016.)</a:t>
              </a:r>
            </a:p>
            <a:p>
              <a:pPr>
                <a:defRPr/>
              </a:pPr>
              <a:endParaRPr lang="en-US" sz="1100" i="1" dirty="0">
                <a:cs typeface="Calibri" panose="020F0502020204030204" pitchFamily="34" charset="0"/>
              </a:endParaRPr>
            </a:p>
          </p:txBody>
        </p:sp>
        <p:sp>
          <p:nvSpPr>
            <p:cNvPr id="28" name="Rectangle 27">
              <a:extLst>
                <a:ext uri="{FF2B5EF4-FFF2-40B4-BE49-F238E27FC236}">
                  <a16:creationId xmlns:a16="http://schemas.microsoft.com/office/drawing/2014/main" id="{5FD6275D-1125-9147-B207-527271FF1F91}"/>
                </a:ext>
              </a:extLst>
            </p:cNvPr>
            <p:cNvSpPr/>
            <p:nvPr/>
          </p:nvSpPr>
          <p:spPr bwMode="auto">
            <a:xfrm>
              <a:off x="3124200" y="2765900"/>
              <a:ext cx="2819400" cy="1606451"/>
            </a:xfrm>
            <a:prstGeom prst="rect">
              <a:avLst/>
            </a:prstGeom>
            <a:noFill/>
            <a:ln w="9525" cap="flat" cmpd="sng" algn="ctr">
              <a:solidFill>
                <a:schemeClr val="tx1"/>
              </a:solidFill>
              <a:prstDash val="solid"/>
              <a:round/>
              <a:headEnd type="none" w="med" len="med"/>
              <a:tailEnd type="none" w="med" len="med"/>
            </a:ln>
            <a:effectLst/>
          </p:spPr>
          <p:txBody>
            <a:bodyPr vert="horz" wrap="square" lIns="99440" tIns="49721" rIns="99440" bIns="49721" numCol="1" rtlCol="0" anchor="ctr" anchorCtr="0" compatLnSpc="1">
              <a:prstTxWarp prst="textNoShape">
                <a:avLst/>
              </a:prstTxWarp>
            </a:bodyPr>
            <a:lstStyle/>
            <a:p>
              <a:pPr eaLnBrk="0" fontAlgn="base" hangingPunct="0">
                <a:spcBef>
                  <a:spcPct val="0"/>
                </a:spcBef>
                <a:spcAft>
                  <a:spcPct val="0"/>
                </a:spcAft>
                <a:defRPr/>
              </a:pPr>
              <a:endParaRPr lang="en-US" sz="2400" dirty="0">
                <a:solidFill>
                  <a:srgbClr val="2F2B20"/>
                </a:solidFill>
                <a:latin typeface="Calibri" panose="020F0502020204030204" pitchFamily="34" charset="0"/>
                <a:cs typeface="Calibri" panose="020F0502020204030204" pitchFamily="34" charset="0"/>
              </a:endParaRPr>
            </a:p>
          </p:txBody>
        </p:sp>
      </p:grpSp>
      <p:grpSp>
        <p:nvGrpSpPr>
          <p:cNvPr id="29" name="Group 28">
            <a:extLst>
              <a:ext uri="{FF2B5EF4-FFF2-40B4-BE49-F238E27FC236}">
                <a16:creationId xmlns:a16="http://schemas.microsoft.com/office/drawing/2014/main" id="{6B617629-8ABB-BE40-B773-EC6C976353D2}"/>
              </a:ext>
            </a:extLst>
          </p:cNvPr>
          <p:cNvGrpSpPr/>
          <p:nvPr/>
        </p:nvGrpSpPr>
        <p:grpSpPr>
          <a:xfrm>
            <a:off x="9679491" y="3304587"/>
            <a:ext cx="2120425" cy="1730680"/>
            <a:chOff x="3124200" y="2734270"/>
            <a:chExt cx="2819400" cy="1638081"/>
          </a:xfrm>
        </p:grpSpPr>
        <p:sp>
          <p:nvSpPr>
            <p:cNvPr id="30" name="TextBox 29">
              <a:extLst>
                <a:ext uri="{FF2B5EF4-FFF2-40B4-BE49-F238E27FC236}">
                  <a16:creationId xmlns:a16="http://schemas.microsoft.com/office/drawing/2014/main" id="{27C1A312-45AC-5A4B-831E-F6BDB0B849CB}"/>
                </a:ext>
              </a:extLst>
            </p:cNvPr>
            <p:cNvSpPr txBox="1"/>
            <p:nvPr/>
          </p:nvSpPr>
          <p:spPr>
            <a:xfrm>
              <a:off x="3230182" y="2734270"/>
              <a:ext cx="2667000" cy="611749"/>
            </a:xfrm>
            <a:prstGeom prst="rect">
              <a:avLst/>
            </a:prstGeom>
            <a:noFill/>
            <a:ln>
              <a:noFill/>
            </a:ln>
          </p:spPr>
          <p:txBody>
            <a:bodyPr wrap="square" rtlCol="0">
              <a:spAutoFit/>
            </a:bodyPr>
            <a:lstStyle/>
            <a:p>
              <a:pPr algn="ctr">
                <a:defRPr/>
              </a:pPr>
              <a:r>
                <a:rPr lang="en-US" sz="3600" b="1" dirty="0">
                  <a:cs typeface="Calibri" panose="020F0502020204030204" pitchFamily="34" charset="0"/>
                </a:rPr>
                <a:t>5-7 years</a:t>
              </a:r>
            </a:p>
          </p:txBody>
        </p:sp>
        <p:sp>
          <p:nvSpPr>
            <p:cNvPr id="31" name="TextBox 30">
              <a:extLst>
                <a:ext uri="{FF2B5EF4-FFF2-40B4-BE49-F238E27FC236}">
                  <a16:creationId xmlns:a16="http://schemas.microsoft.com/office/drawing/2014/main" id="{6F2D2286-A3D2-2E48-A93A-7149DC3BE61A}"/>
                </a:ext>
              </a:extLst>
            </p:cNvPr>
            <p:cNvSpPr txBox="1"/>
            <p:nvPr/>
          </p:nvSpPr>
          <p:spPr>
            <a:xfrm>
              <a:off x="3230182" y="3483858"/>
              <a:ext cx="2666999" cy="888493"/>
            </a:xfrm>
            <a:prstGeom prst="rect">
              <a:avLst/>
            </a:prstGeom>
            <a:noFill/>
            <a:ln>
              <a:noFill/>
            </a:ln>
          </p:spPr>
          <p:txBody>
            <a:bodyPr wrap="square" rtlCol="0">
              <a:spAutoFit/>
            </a:bodyPr>
            <a:lstStyle/>
            <a:p>
              <a:pPr lvl="0">
                <a:defRPr/>
              </a:pPr>
              <a:r>
                <a:rPr lang="en-US" sz="1100" dirty="0">
                  <a:cs typeface="Calibri" panose="020F0502020204030204" pitchFamily="34" charset="0"/>
                </a:rPr>
                <a:t>Young women will acquire HIV </a:t>
              </a:r>
              <a:r>
                <a:rPr lang="en-US" sz="1100" b="1" dirty="0">
                  <a:cs typeface="Calibri" panose="020F0502020204030204" pitchFamily="34" charset="0"/>
                </a:rPr>
                <a:t>five to seven years earlier </a:t>
              </a:r>
              <a:r>
                <a:rPr lang="en-US" sz="1100" dirty="0">
                  <a:cs typeface="Calibri" panose="020F0502020204030204" pitchFamily="34" charset="0"/>
                </a:rPr>
                <a:t>than their male peers </a:t>
              </a:r>
              <a:r>
                <a:rPr lang="en-US" sz="1100" i="1" dirty="0">
                  <a:cs typeface="Calibri" panose="020F0502020204030204" pitchFamily="34" charset="0"/>
                </a:rPr>
                <a:t>(JIAS 18(Supplement 1):19408)</a:t>
              </a:r>
            </a:p>
            <a:p>
              <a:pPr>
                <a:defRPr/>
              </a:pPr>
              <a:endParaRPr lang="en-US" sz="1100" i="1" dirty="0">
                <a:cs typeface="Calibri" panose="020F0502020204030204" pitchFamily="34" charset="0"/>
              </a:endParaRPr>
            </a:p>
          </p:txBody>
        </p:sp>
        <p:sp>
          <p:nvSpPr>
            <p:cNvPr id="32" name="Rectangle 31">
              <a:extLst>
                <a:ext uri="{FF2B5EF4-FFF2-40B4-BE49-F238E27FC236}">
                  <a16:creationId xmlns:a16="http://schemas.microsoft.com/office/drawing/2014/main" id="{C5C933DA-6D82-A149-B8EE-27E2F2A71698}"/>
                </a:ext>
              </a:extLst>
            </p:cNvPr>
            <p:cNvSpPr/>
            <p:nvPr/>
          </p:nvSpPr>
          <p:spPr bwMode="auto">
            <a:xfrm>
              <a:off x="3124200" y="2765900"/>
              <a:ext cx="2819400" cy="1606451"/>
            </a:xfrm>
            <a:prstGeom prst="rect">
              <a:avLst/>
            </a:prstGeom>
            <a:noFill/>
            <a:ln w="9525" cap="flat" cmpd="sng" algn="ctr">
              <a:solidFill>
                <a:schemeClr val="tx1"/>
              </a:solidFill>
              <a:prstDash val="solid"/>
              <a:round/>
              <a:headEnd type="none" w="med" len="med"/>
              <a:tailEnd type="none" w="med" len="med"/>
            </a:ln>
            <a:effectLst/>
          </p:spPr>
          <p:txBody>
            <a:bodyPr vert="horz" wrap="square" lIns="99440" tIns="49721" rIns="99440" bIns="49721" numCol="1" rtlCol="0" anchor="ctr" anchorCtr="0" compatLnSpc="1">
              <a:prstTxWarp prst="textNoShape">
                <a:avLst/>
              </a:prstTxWarp>
            </a:bodyPr>
            <a:lstStyle/>
            <a:p>
              <a:pPr eaLnBrk="0" fontAlgn="base" hangingPunct="0">
                <a:spcBef>
                  <a:spcPct val="0"/>
                </a:spcBef>
                <a:spcAft>
                  <a:spcPct val="0"/>
                </a:spcAft>
                <a:defRPr/>
              </a:pPr>
              <a:endParaRPr lang="en-US" sz="2400" dirty="0">
                <a:solidFill>
                  <a:srgbClr val="2F2B20"/>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841571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33361" y="464225"/>
            <a:ext cx="10876546" cy="2123658"/>
          </a:xfrm>
          <a:prstGeom prst="rect">
            <a:avLst/>
          </a:prstGeom>
          <a:noFill/>
        </p:spPr>
        <p:txBody>
          <a:bodyPr wrap="square" rtlCol="0">
            <a:spAutoFit/>
          </a:bodyPr>
          <a:lstStyle/>
          <a:p>
            <a:pPr eaLnBrk="0" fontAlgn="base" hangingPunct="0">
              <a:spcBef>
                <a:spcPct val="0"/>
              </a:spcBef>
              <a:spcAft>
                <a:spcPct val="0"/>
              </a:spcAft>
              <a:defRPr/>
            </a:pPr>
            <a:r>
              <a:rPr lang="en-US" sz="4400" dirty="0">
                <a:solidFill>
                  <a:srgbClr val="FFFFFF"/>
                </a:solidFill>
                <a:latin typeface="+mj-lt"/>
                <a:cs typeface="Calibri" panose="020F0502020204030204" pitchFamily="34" charset="0"/>
              </a:rPr>
              <a:t>WLHIV HAVE DISTINCT CLINICAL &amp; SERVICE DELIVERY NEEDS THAT D BE ADDRESSED THROUGH A MORE INTEGRATED APPROACH</a:t>
            </a:r>
          </a:p>
        </p:txBody>
      </p:sp>
      <p:sp>
        <p:nvSpPr>
          <p:cNvPr id="18" name="TextBox 17"/>
          <p:cNvSpPr txBox="1"/>
          <p:nvPr/>
        </p:nvSpPr>
        <p:spPr>
          <a:xfrm>
            <a:off x="921316" y="695293"/>
            <a:ext cx="10876546" cy="1754326"/>
          </a:xfrm>
          <a:prstGeom prst="rect">
            <a:avLst/>
          </a:prstGeom>
          <a:noFill/>
        </p:spPr>
        <p:txBody>
          <a:bodyPr wrap="square" rtlCol="0">
            <a:spAutoFit/>
          </a:bodyPr>
          <a:lstStyle/>
          <a:p>
            <a:pPr>
              <a:defRPr/>
            </a:pPr>
            <a:r>
              <a:rPr lang="en-US" sz="1600" b="1" dirty="0">
                <a:solidFill>
                  <a:schemeClr val="accent1"/>
                </a:solidFill>
              </a:rPr>
              <a:t>Require counseling on prenatal care specific to ART.  </a:t>
            </a:r>
            <a:endParaRPr lang="en-US" sz="1600" dirty="0">
              <a:solidFill>
                <a:schemeClr val="accent1"/>
              </a:solidFill>
            </a:endParaRPr>
          </a:p>
          <a:p>
            <a:pPr marL="285750" indent="-285750">
              <a:buFont typeface="Arial" panose="020B0604020202020204" pitchFamily="34" charset="0"/>
              <a:buChar char="•"/>
              <a:defRPr/>
            </a:pPr>
            <a:r>
              <a:rPr lang="en-US" sz="1600" dirty="0"/>
              <a:t>Many ARVs interact with hormonal contraception, potentially decreasing contraceptive effectiveness. Women should </a:t>
            </a:r>
            <a:r>
              <a:rPr lang="en-US" sz="1600" b="1" dirty="0"/>
              <a:t>be fully informed of this potential risk and their full range of ART and contraception options</a:t>
            </a:r>
            <a:r>
              <a:rPr lang="en-US" sz="1600" dirty="0"/>
              <a:t>. Initial experiences with SRH/HIV integration training in countries suggest that ART providers are not familiar with these interactions – suggesting that </a:t>
            </a:r>
            <a:r>
              <a:rPr lang="en-US" sz="1600" b="1" dirty="0"/>
              <a:t>WLHIV are getting incomplete counseling and are at risk for ‘breakthrough’ pregnancies</a:t>
            </a:r>
            <a:r>
              <a:rPr lang="en-US" sz="1600" dirty="0"/>
              <a:t>.</a:t>
            </a:r>
          </a:p>
          <a:p>
            <a:pPr marL="285750" indent="-285750">
              <a:buFont typeface="Arial" panose="020B0604020202020204" pitchFamily="34" charset="0"/>
              <a:buChar char="•"/>
              <a:defRPr/>
            </a:pPr>
            <a:endParaRPr lang="en-US" sz="1400" dirty="0">
              <a:latin typeface="Calibri" pitchFamily="34" charset="0"/>
            </a:endParaRPr>
          </a:p>
          <a:p>
            <a:pPr>
              <a:defRPr/>
            </a:pPr>
            <a:endParaRPr lang="en-US" sz="1400" dirty="0">
              <a:solidFill>
                <a:srgbClr val="2F2B20"/>
              </a:solidFill>
              <a:latin typeface="Calibri" pitchFamily="34" charset="0"/>
            </a:endParaRPr>
          </a:p>
        </p:txBody>
      </p:sp>
      <p:sp>
        <p:nvSpPr>
          <p:cNvPr id="5" name="Rectangle 4"/>
          <p:cNvSpPr/>
          <p:nvPr/>
        </p:nvSpPr>
        <p:spPr>
          <a:xfrm>
            <a:off x="8165981" y="5885708"/>
            <a:ext cx="4165051" cy="276999"/>
          </a:xfrm>
          <a:prstGeom prst="rect">
            <a:avLst/>
          </a:prstGeom>
        </p:spPr>
        <p:txBody>
          <a:bodyPr wrap="none">
            <a:spAutoFit/>
          </a:bodyPr>
          <a:lstStyle/>
          <a:p>
            <a:pPr>
              <a:defRPr/>
            </a:pPr>
            <a:r>
              <a:rPr lang="en-US" sz="1200" b="1" baseline="30000" dirty="0"/>
              <a:t>1</a:t>
            </a:r>
            <a:r>
              <a:rPr lang="en-US" sz="1200" dirty="0"/>
              <a:t>Zaba et al, SSA pooled data from 1989-2012; </a:t>
            </a:r>
            <a:r>
              <a:rPr lang="en-US" sz="1200" b="1" baseline="30000" dirty="0"/>
              <a:t>2</a:t>
            </a:r>
            <a:r>
              <a:rPr lang="en-US" sz="1200" dirty="0"/>
              <a:t>(WHO; 2016.)</a:t>
            </a:r>
          </a:p>
        </p:txBody>
      </p:sp>
      <p:sp>
        <p:nvSpPr>
          <p:cNvPr id="24" name="TextBox 23"/>
          <p:cNvSpPr txBox="1"/>
          <p:nvPr/>
        </p:nvSpPr>
        <p:spPr>
          <a:xfrm>
            <a:off x="921316" y="2189062"/>
            <a:ext cx="10876546" cy="584775"/>
          </a:xfrm>
          <a:prstGeom prst="rect">
            <a:avLst/>
          </a:prstGeom>
          <a:noFill/>
        </p:spPr>
        <p:txBody>
          <a:bodyPr wrap="square" rtlCol="0">
            <a:spAutoFit/>
          </a:bodyPr>
          <a:lstStyle/>
          <a:p>
            <a:pPr>
              <a:defRPr/>
            </a:pPr>
            <a:r>
              <a:rPr lang="en-US" sz="1600" b="1" dirty="0">
                <a:solidFill>
                  <a:schemeClr val="accent1"/>
                </a:solidFill>
              </a:rPr>
              <a:t>Should be supported to prevent unintended pregnancies as a key PMTCT strategy, or supported to have a healthy and safe pregnancy, in line with a woman-centered approach.</a:t>
            </a:r>
          </a:p>
        </p:txBody>
      </p:sp>
      <p:sp>
        <p:nvSpPr>
          <p:cNvPr id="25" name="TextBox 24"/>
          <p:cNvSpPr txBox="1"/>
          <p:nvPr/>
        </p:nvSpPr>
        <p:spPr>
          <a:xfrm>
            <a:off x="939326" y="3023361"/>
            <a:ext cx="10870581" cy="1323439"/>
          </a:xfrm>
          <a:prstGeom prst="rect">
            <a:avLst/>
          </a:prstGeom>
          <a:noFill/>
        </p:spPr>
        <p:txBody>
          <a:bodyPr wrap="square" rtlCol="0">
            <a:spAutoFit/>
          </a:bodyPr>
          <a:lstStyle/>
          <a:p>
            <a:pPr>
              <a:defRPr/>
            </a:pPr>
            <a:r>
              <a:rPr lang="en-US" sz="1600" b="1" dirty="0">
                <a:solidFill>
                  <a:schemeClr val="accent1"/>
                </a:solidFill>
              </a:rPr>
              <a:t>Are at elevated risk of mortality related to pregnancy / childbearing.</a:t>
            </a:r>
            <a:r>
              <a:rPr lang="en-US" sz="1600" b="1" baseline="30000" dirty="0">
                <a:solidFill>
                  <a:schemeClr val="accent1"/>
                </a:solidFill>
              </a:rPr>
              <a:t> 1, 2</a:t>
            </a:r>
          </a:p>
          <a:p>
            <a:pPr marL="285750" indent="-285750">
              <a:buFont typeface="Arial" panose="020B0604020202020204" pitchFamily="34" charset="0"/>
              <a:buChar char="•"/>
              <a:defRPr/>
            </a:pPr>
            <a:r>
              <a:rPr lang="en-US" sz="1600" dirty="0"/>
              <a:t>Preventing unwanted pregnancy is especially important among WLHIV and AGYW, for whom pregnancy is more risky. If childbearing is desired, WLHIV and AGYW should be provided with comprehensive information and care that enables them to have safe and healthy pregnancies. </a:t>
            </a:r>
          </a:p>
          <a:p>
            <a:pPr>
              <a:defRPr/>
            </a:pPr>
            <a:endParaRPr lang="en-US" sz="1600" b="1" dirty="0">
              <a:latin typeface="Calibri" pitchFamily="34" charset="0"/>
            </a:endParaRPr>
          </a:p>
        </p:txBody>
      </p:sp>
      <p:sp>
        <p:nvSpPr>
          <p:cNvPr id="3" name="Rectangle 2"/>
          <p:cNvSpPr/>
          <p:nvPr/>
        </p:nvSpPr>
        <p:spPr>
          <a:xfrm>
            <a:off x="907124" y="4703023"/>
            <a:ext cx="10902783" cy="584775"/>
          </a:xfrm>
          <a:prstGeom prst="rect">
            <a:avLst/>
          </a:prstGeom>
        </p:spPr>
        <p:txBody>
          <a:bodyPr wrap="square">
            <a:spAutoFit/>
          </a:bodyPr>
          <a:lstStyle/>
          <a:p>
            <a:pPr marL="285750" indent="-285750" eaLnBrk="0" fontAlgn="base" hangingPunct="0">
              <a:spcBef>
                <a:spcPct val="0"/>
              </a:spcBef>
              <a:spcAft>
                <a:spcPct val="0"/>
              </a:spcAft>
              <a:buFont typeface="Arial" panose="020B0604020202020204" pitchFamily="34" charset="0"/>
              <a:buChar char="•"/>
              <a:defRPr/>
            </a:pPr>
            <a:r>
              <a:rPr lang="en-US" sz="1600" dirty="0">
                <a:cs typeface="Calibri" panose="020F0502020204030204" pitchFamily="34" charset="0"/>
              </a:rPr>
              <a:t>WLHIV often fear disclosing their status at FP clinics; bringing these services to them within the ART site makes them more accessible.  </a:t>
            </a:r>
          </a:p>
        </p:txBody>
      </p:sp>
      <p:sp>
        <p:nvSpPr>
          <p:cNvPr id="6" name="Rectangle 5"/>
          <p:cNvSpPr/>
          <p:nvPr/>
        </p:nvSpPr>
        <p:spPr>
          <a:xfrm>
            <a:off x="907124" y="5287798"/>
            <a:ext cx="10902783" cy="338554"/>
          </a:xfrm>
          <a:prstGeom prst="rect">
            <a:avLst/>
          </a:prstGeom>
        </p:spPr>
        <p:txBody>
          <a:bodyPr wrap="square">
            <a:spAutoFit/>
          </a:bodyPr>
          <a:lstStyle/>
          <a:p>
            <a:pPr marL="285750" indent="-285750">
              <a:buFont typeface="Arial" panose="020B0604020202020204" pitchFamily="34" charset="0"/>
              <a:buChar char="•"/>
              <a:defRPr/>
            </a:pPr>
            <a:r>
              <a:rPr lang="en-US" sz="1600" dirty="0"/>
              <a:t>Conservative social norms around sexual activity outside of marriage and can discourage AGYW from seeking services. </a:t>
            </a:r>
          </a:p>
        </p:txBody>
      </p:sp>
      <p:sp>
        <p:nvSpPr>
          <p:cNvPr id="17" name="TextBox 16"/>
          <p:cNvSpPr txBox="1"/>
          <p:nvPr/>
        </p:nvSpPr>
        <p:spPr>
          <a:xfrm>
            <a:off x="921316" y="4267606"/>
            <a:ext cx="7689284" cy="338554"/>
          </a:xfrm>
          <a:prstGeom prst="rect">
            <a:avLst/>
          </a:prstGeom>
          <a:noFill/>
        </p:spPr>
        <p:txBody>
          <a:bodyPr wrap="square" rtlCol="0">
            <a:spAutoFit/>
          </a:bodyPr>
          <a:lstStyle/>
          <a:p>
            <a:pPr>
              <a:defRPr/>
            </a:pPr>
            <a:r>
              <a:rPr lang="en-US" sz="1600" b="1" dirty="0">
                <a:solidFill>
                  <a:schemeClr val="accent1"/>
                </a:solidFill>
              </a:rPr>
              <a:t>Face stigma &amp; discrimination among HCWs; highly value privacy</a:t>
            </a:r>
          </a:p>
        </p:txBody>
      </p:sp>
      <p:sp>
        <p:nvSpPr>
          <p:cNvPr id="8" name="Slide Number Placeholder 7"/>
          <p:cNvSpPr>
            <a:spLocks noGrp="1"/>
          </p:cNvSpPr>
          <p:nvPr>
            <p:ph type="sldNum" sz="quarter" idx="12"/>
          </p:nvPr>
        </p:nvSpPr>
        <p:spPr/>
        <p:txBody>
          <a:bodyPr/>
          <a:lstStyle/>
          <a:p>
            <a:pPr algn="r" eaLnBrk="0" hangingPunct="0">
              <a:defRPr/>
            </a:pPr>
            <a:fld id="{1ABD77CE-5D21-48E7-855F-174FA174FA2E}" type="slidenum">
              <a:rPr lang="en-US" altLang="en-US" sz="1200">
                <a:solidFill>
                  <a:srgbClr val="000000"/>
                </a:solidFill>
                <a:latin typeface="Calibri" panose="020F0502020204030204" pitchFamily="34" charset="0"/>
                <a:cs typeface="Calibri" panose="020F0502020204030204" pitchFamily="34" charset="0"/>
              </a:rPr>
              <a:pPr algn="r" eaLnBrk="0" hangingPunct="0">
                <a:defRPr/>
              </a:pPr>
              <a:t>14</a:t>
            </a:fld>
            <a:endParaRPr lang="en-US" altLang="en-US" sz="1200" dirty="0">
              <a:solidFill>
                <a:srgbClr val="000000"/>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4416C200-0A2E-754E-A4AF-A524FB528A9E}"/>
              </a:ext>
            </a:extLst>
          </p:cNvPr>
          <p:cNvSpPr txBox="1"/>
          <p:nvPr/>
        </p:nvSpPr>
        <p:spPr>
          <a:xfrm>
            <a:off x="3208421" y="444366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520154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33361" y="464225"/>
            <a:ext cx="10876546" cy="1200329"/>
          </a:xfrm>
          <a:prstGeom prst="rect">
            <a:avLst/>
          </a:prstGeom>
          <a:noFill/>
        </p:spPr>
        <p:txBody>
          <a:bodyPr wrap="square" rtlCol="0">
            <a:spAutoFit/>
          </a:bodyPr>
          <a:lstStyle/>
          <a:p>
            <a:pPr>
              <a:spcBef>
                <a:spcPts val="600"/>
              </a:spcBef>
            </a:pPr>
            <a:r>
              <a:rPr lang="en-US" sz="3600" dirty="0">
                <a:latin typeface="+mj-lt"/>
                <a:cs typeface="Calibri Light" panose="020F0302020204030204" pitchFamily="34" charset="0"/>
              </a:rPr>
              <a:t>COUNTRIES HAVE TAKEN STEPS TOWARDS SRH/HIV INTEGRATION – BUT MORE PROGRESS IS NEEDED</a:t>
            </a:r>
            <a:endParaRPr lang="en-US" sz="3600" dirty="0">
              <a:latin typeface="+mj-lt"/>
              <a:cs typeface="Calibri" panose="020F0502020204030204" pitchFamily="34" charset="0"/>
            </a:endParaRPr>
          </a:p>
        </p:txBody>
      </p:sp>
      <p:sp>
        <p:nvSpPr>
          <p:cNvPr id="18" name="TextBox 17"/>
          <p:cNvSpPr txBox="1"/>
          <p:nvPr/>
        </p:nvSpPr>
        <p:spPr>
          <a:xfrm>
            <a:off x="701784" y="1637930"/>
            <a:ext cx="11340162" cy="1138773"/>
          </a:xfrm>
          <a:prstGeom prst="rect">
            <a:avLst/>
          </a:prstGeom>
          <a:noFill/>
        </p:spPr>
        <p:txBody>
          <a:bodyPr wrap="square" rtlCol="0">
            <a:spAutoFit/>
          </a:bodyPr>
          <a:lstStyle/>
          <a:p>
            <a:pPr lvl="0" algn="ctr">
              <a:defRPr/>
            </a:pPr>
            <a:r>
              <a:rPr lang="en-US" b="1" dirty="0">
                <a:solidFill>
                  <a:schemeClr val="accent1"/>
                </a:solidFill>
                <a:cs typeface="Arial"/>
              </a:rPr>
              <a:t>To achieve the gold-standard ‘one-stop shop’ service delivery, actions are needed across domains including national policy, training, and supply chain</a:t>
            </a:r>
          </a:p>
          <a:p>
            <a:pPr marL="285750" indent="-285750">
              <a:buFont typeface="Arial" panose="020B0604020202020204" pitchFamily="34" charset="0"/>
              <a:buChar char="•"/>
              <a:defRPr/>
            </a:pPr>
            <a:endParaRPr lang="en-US" dirty="0">
              <a:solidFill>
                <a:schemeClr val="accent1"/>
              </a:solidFill>
            </a:endParaRPr>
          </a:p>
          <a:p>
            <a:pPr>
              <a:defRPr/>
            </a:pPr>
            <a:endParaRPr lang="en-US" sz="1400" dirty="0">
              <a:solidFill>
                <a:srgbClr val="2F2B20"/>
              </a:solidFill>
              <a:latin typeface="Calibri" pitchFamily="34" charset="0"/>
            </a:endParaRPr>
          </a:p>
        </p:txBody>
      </p:sp>
      <p:sp>
        <p:nvSpPr>
          <p:cNvPr id="8" name="Slide Number Placeholder 7"/>
          <p:cNvSpPr>
            <a:spLocks noGrp="1"/>
          </p:cNvSpPr>
          <p:nvPr>
            <p:ph type="sldNum" sz="quarter" idx="10"/>
          </p:nvPr>
        </p:nvSpPr>
        <p:spPr/>
        <p:txBody>
          <a:bodyPr/>
          <a:lstStyle/>
          <a:p>
            <a:pPr algn="r" eaLnBrk="0" hangingPunct="0">
              <a:defRPr/>
            </a:pPr>
            <a:fld id="{1ABD77CE-5D21-48E7-855F-174FA174FA2E}" type="slidenum">
              <a:rPr lang="en-US" altLang="en-US" sz="1200">
                <a:solidFill>
                  <a:srgbClr val="000000"/>
                </a:solidFill>
                <a:latin typeface="Calibri" panose="020F0502020204030204" pitchFamily="34" charset="0"/>
                <a:cs typeface="Calibri" panose="020F0502020204030204" pitchFamily="34" charset="0"/>
              </a:rPr>
              <a:pPr algn="r" eaLnBrk="0" hangingPunct="0">
                <a:defRPr/>
              </a:pPr>
              <a:t>15</a:t>
            </a:fld>
            <a:endParaRPr lang="en-US" altLang="en-US" sz="1200" dirty="0">
              <a:solidFill>
                <a:srgbClr val="000000"/>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4416C200-0A2E-754E-A4AF-A524FB528A9E}"/>
              </a:ext>
            </a:extLst>
          </p:cNvPr>
          <p:cNvSpPr txBox="1"/>
          <p:nvPr/>
        </p:nvSpPr>
        <p:spPr>
          <a:xfrm>
            <a:off x="3208421" y="4443663"/>
            <a:ext cx="184731" cy="369332"/>
          </a:xfrm>
          <a:prstGeom prst="rect">
            <a:avLst/>
          </a:prstGeom>
          <a:noFill/>
        </p:spPr>
        <p:txBody>
          <a:bodyPr wrap="none" rtlCol="0">
            <a:spAutoFit/>
          </a:bodyPr>
          <a:lstStyle/>
          <a:p>
            <a:endParaRPr lang="en-US" dirty="0"/>
          </a:p>
        </p:txBody>
      </p:sp>
      <p:cxnSp>
        <p:nvCxnSpPr>
          <p:cNvPr id="12" name="Straight Connector 11">
            <a:extLst>
              <a:ext uri="{FF2B5EF4-FFF2-40B4-BE49-F238E27FC236}">
                <a16:creationId xmlns:a16="http://schemas.microsoft.com/office/drawing/2014/main" id="{43F5DE93-5F1A-0947-B8A2-DF0A21D6EDB0}"/>
              </a:ext>
            </a:extLst>
          </p:cNvPr>
          <p:cNvCxnSpPr>
            <a:cxnSpLocks/>
          </p:cNvCxnSpPr>
          <p:nvPr/>
        </p:nvCxnSpPr>
        <p:spPr>
          <a:xfrm>
            <a:off x="933361" y="3189776"/>
            <a:ext cx="100597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1619E2F-B64F-A241-B132-B3F2443580F1}"/>
              </a:ext>
            </a:extLst>
          </p:cNvPr>
          <p:cNvCxnSpPr>
            <a:cxnSpLocks/>
          </p:cNvCxnSpPr>
          <p:nvPr/>
        </p:nvCxnSpPr>
        <p:spPr>
          <a:xfrm>
            <a:off x="933361" y="4230392"/>
            <a:ext cx="100597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88F927D-68A6-4145-A2E5-A6E5E8883C94}"/>
              </a:ext>
            </a:extLst>
          </p:cNvPr>
          <p:cNvCxnSpPr>
            <a:cxnSpLocks/>
          </p:cNvCxnSpPr>
          <p:nvPr/>
        </p:nvCxnSpPr>
        <p:spPr>
          <a:xfrm>
            <a:off x="933361" y="5220070"/>
            <a:ext cx="100597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B26A6810-BEEC-DF47-92B9-F7A2CCF7929B}"/>
              </a:ext>
            </a:extLst>
          </p:cNvPr>
          <p:cNvSpPr/>
          <p:nvPr/>
        </p:nvSpPr>
        <p:spPr>
          <a:xfrm>
            <a:off x="933361" y="2429130"/>
            <a:ext cx="4166959" cy="738664"/>
          </a:xfrm>
          <a:prstGeom prst="rect">
            <a:avLst/>
          </a:prstGeom>
        </p:spPr>
        <p:txBody>
          <a:bodyPr wrap="square" anchor="ctr">
            <a:spAutoFit/>
          </a:bodyPr>
          <a:lstStyle/>
          <a:p>
            <a:pPr>
              <a:defRPr/>
            </a:pPr>
            <a:r>
              <a:rPr lang="en-US" sz="1400" b="1" dirty="0"/>
              <a:t>National working groups related to HIV and/or reproductive health should include representatives from across government departments</a:t>
            </a:r>
          </a:p>
        </p:txBody>
      </p:sp>
      <p:sp>
        <p:nvSpPr>
          <p:cNvPr id="2" name="Rectangle 1">
            <a:extLst>
              <a:ext uri="{FF2B5EF4-FFF2-40B4-BE49-F238E27FC236}">
                <a16:creationId xmlns:a16="http://schemas.microsoft.com/office/drawing/2014/main" id="{7368CD98-A81A-9C41-A132-3007A796407F}"/>
              </a:ext>
            </a:extLst>
          </p:cNvPr>
          <p:cNvSpPr/>
          <p:nvPr/>
        </p:nvSpPr>
        <p:spPr>
          <a:xfrm>
            <a:off x="7199942" y="2454094"/>
            <a:ext cx="3914975" cy="523220"/>
          </a:xfrm>
          <a:prstGeom prst="rect">
            <a:avLst/>
          </a:prstGeom>
        </p:spPr>
        <p:txBody>
          <a:bodyPr wrap="square">
            <a:spAutoFit/>
          </a:bodyPr>
          <a:lstStyle/>
          <a:p>
            <a:pPr>
              <a:defRPr/>
            </a:pPr>
            <a:r>
              <a:rPr lang="en-US" sz="1400" i="1" dirty="0"/>
              <a:t>Zambia has added reproductive health dep’t staff to TLD Introduction Steering Committee</a:t>
            </a:r>
          </a:p>
        </p:txBody>
      </p:sp>
      <p:sp>
        <p:nvSpPr>
          <p:cNvPr id="21" name="Rectangle 20">
            <a:extLst>
              <a:ext uri="{FF2B5EF4-FFF2-40B4-BE49-F238E27FC236}">
                <a16:creationId xmlns:a16="http://schemas.microsoft.com/office/drawing/2014/main" id="{C9C540C0-7CF8-624E-9F43-8712FC8893C2}"/>
              </a:ext>
            </a:extLst>
          </p:cNvPr>
          <p:cNvSpPr/>
          <p:nvPr/>
        </p:nvSpPr>
        <p:spPr>
          <a:xfrm>
            <a:off x="933361" y="3293124"/>
            <a:ext cx="3591777" cy="738664"/>
          </a:xfrm>
          <a:prstGeom prst="rect">
            <a:avLst/>
          </a:prstGeom>
        </p:spPr>
        <p:txBody>
          <a:bodyPr wrap="square">
            <a:spAutoFit/>
          </a:bodyPr>
          <a:lstStyle/>
          <a:p>
            <a:pPr>
              <a:defRPr/>
            </a:pPr>
            <a:r>
              <a:rPr lang="en-US" sz="1400" b="1" dirty="0"/>
              <a:t>Clear responsibility for SRH service provision should be assigned to ART site staff through national guidelines or other official guidance</a:t>
            </a:r>
          </a:p>
        </p:txBody>
      </p:sp>
      <p:pic>
        <p:nvPicPr>
          <p:cNvPr id="22" name="Picture 21">
            <a:extLst>
              <a:ext uri="{FF2B5EF4-FFF2-40B4-BE49-F238E27FC236}">
                <a16:creationId xmlns:a16="http://schemas.microsoft.com/office/drawing/2014/main" id="{8D561C46-DD07-6742-B0A6-CDA9A33DAE38}"/>
              </a:ext>
            </a:extLst>
          </p:cNvPr>
          <p:cNvPicPr>
            <a:picLocks noChangeAspect="1"/>
          </p:cNvPicPr>
          <p:nvPr/>
        </p:nvPicPr>
        <p:blipFill>
          <a:blip r:embed="rId3"/>
          <a:stretch>
            <a:fillRect/>
          </a:stretch>
        </p:blipFill>
        <p:spPr>
          <a:xfrm>
            <a:off x="5836414" y="2501176"/>
            <a:ext cx="627434" cy="393192"/>
          </a:xfrm>
          <a:prstGeom prst="rect">
            <a:avLst/>
          </a:prstGeom>
        </p:spPr>
      </p:pic>
      <p:pic>
        <p:nvPicPr>
          <p:cNvPr id="23" name="Picture 22">
            <a:extLst>
              <a:ext uri="{FF2B5EF4-FFF2-40B4-BE49-F238E27FC236}">
                <a16:creationId xmlns:a16="http://schemas.microsoft.com/office/drawing/2014/main" id="{F42A7361-C621-FC4B-ABCA-AB9DBAC61840}"/>
              </a:ext>
            </a:extLst>
          </p:cNvPr>
          <p:cNvPicPr>
            <a:picLocks noChangeAspect="1"/>
          </p:cNvPicPr>
          <p:nvPr/>
        </p:nvPicPr>
        <p:blipFill>
          <a:blip r:embed="rId4"/>
          <a:stretch>
            <a:fillRect/>
          </a:stretch>
        </p:blipFill>
        <p:spPr>
          <a:xfrm>
            <a:off x="5836414" y="3424506"/>
            <a:ext cx="618850" cy="396064"/>
          </a:xfrm>
          <a:prstGeom prst="rect">
            <a:avLst/>
          </a:prstGeom>
        </p:spPr>
      </p:pic>
      <p:sp>
        <p:nvSpPr>
          <p:cNvPr id="26" name="Rectangle 25">
            <a:extLst>
              <a:ext uri="{FF2B5EF4-FFF2-40B4-BE49-F238E27FC236}">
                <a16:creationId xmlns:a16="http://schemas.microsoft.com/office/drawing/2014/main" id="{4AD029A9-40E2-B943-B3AC-71D491504C1B}"/>
              </a:ext>
            </a:extLst>
          </p:cNvPr>
          <p:cNvSpPr/>
          <p:nvPr/>
        </p:nvSpPr>
        <p:spPr>
          <a:xfrm>
            <a:off x="933361" y="4247453"/>
            <a:ext cx="4166959" cy="738664"/>
          </a:xfrm>
          <a:prstGeom prst="rect">
            <a:avLst/>
          </a:prstGeom>
        </p:spPr>
        <p:txBody>
          <a:bodyPr wrap="square">
            <a:spAutoFit/>
          </a:bodyPr>
          <a:lstStyle/>
          <a:p>
            <a:pPr>
              <a:defRPr/>
            </a:pPr>
            <a:r>
              <a:rPr lang="en-US" sz="1400" b="1" dirty="0"/>
              <a:t>Training on comprehensive SRH service provision for ART staff should be integrated into TLD introduction training and other in-service ART training</a:t>
            </a:r>
          </a:p>
        </p:txBody>
      </p:sp>
      <p:pic>
        <p:nvPicPr>
          <p:cNvPr id="27" name="Picture 26">
            <a:extLst>
              <a:ext uri="{FF2B5EF4-FFF2-40B4-BE49-F238E27FC236}">
                <a16:creationId xmlns:a16="http://schemas.microsoft.com/office/drawing/2014/main" id="{408FFDC6-1DB0-DF48-99DF-21BFB1DD0625}"/>
              </a:ext>
            </a:extLst>
          </p:cNvPr>
          <p:cNvPicPr>
            <a:picLocks noChangeAspect="1"/>
          </p:cNvPicPr>
          <p:nvPr/>
        </p:nvPicPr>
        <p:blipFill rotWithShape="1">
          <a:blip r:embed="rId5"/>
          <a:srcRect l="9590" t="33333" r="62884" b="35416"/>
          <a:stretch/>
        </p:blipFill>
        <p:spPr>
          <a:xfrm>
            <a:off x="5847847" y="4269360"/>
            <a:ext cx="616001" cy="393192"/>
          </a:xfrm>
          <a:prstGeom prst="rect">
            <a:avLst/>
          </a:prstGeom>
        </p:spPr>
      </p:pic>
      <p:pic>
        <p:nvPicPr>
          <p:cNvPr id="28" name="Picture 27">
            <a:extLst>
              <a:ext uri="{FF2B5EF4-FFF2-40B4-BE49-F238E27FC236}">
                <a16:creationId xmlns:a16="http://schemas.microsoft.com/office/drawing/2014/main" id="{0FDA04CF-0941-6241-B994-81EF76687B2C}"/>
              </a:ext>
            </a:extLst>
          </p:cNvPr>
          <p:cNvPicPr>
            <a:picLocks noChangeAspect="1"/>
          </p:cNvPicPr>
          <p:nvPr/>
        </p:nvPicPr>
        <p:blipFill>
          <a:blip r:embed="rId6"/>
          <a:stretch>
            <a:fillRect/>
          </a:stretch>
        </p:blipFill>
        <p:spPr>
          <a:xfrm>
            <a:off x="5850945" y="4744715"/>
            <a:ext cx="589787" cy="393192"/>
          </a:xfrm>
          <a:prstGeom prst="rect">
            <a:avLst/>
          </a:prstGeom>
        </p:spPr>
      </p:pic>
      <p:sp>
        <p:nvSpPr>
          <p:cNvPr id="29" name="Rectangle 28">
            <a:extLst>
              <a:ext uri="{FF2B5EF4-FFF2-40B4-BE49-F238E27FC236}">
                <a16:creationId xmlns:a16="http://schemas.microsoft.com/office/drawing/2014/main" id="{379BA20F-9DD5-884D-BD70-15801329B9E7}"/>
              </a:ext>
            </a:extLst>
          </p:cNvPr>
          <p:cNvSpPr/>
          <p:nvPr/>
        </p:nvSpPr>
        <p:spPr>
          <a:xfrm>
            <a:off x="933360" y="5300535"/>
            <a:ext cx="4360000" cy="738664"/>
          </a:xfrm>
          <a:prstGeom prst="rect">
            <a:avLst/>
          </a:prstGeom>
        </p:spPr>
        <p:txBody>
          <a:bodyPr wrap="square">
            <a:spAutoFit/>
          </a:bodyPr>
          <a:lstStyle/>
          <a:p>
            <a:pPr>
              <a:defRPr/>
            </a:pPr>
            <a:r>
              <a:rPr lang="en-US" sz="1400" b="1" dirty="0"/>
              <a:t>Gaps / bottlenecks in the contraception supply chain should be addressed to ensure regular, rational delivery of commodities to ART site pharmacies </a:t>
            </a:r>
          </a:p>
        </p:txBody>
      </p:sp>
      <p:pic>
        <p:nvPicPr>
          <p:cNvPr id="30" name="Picture 29">
            <a:extLst>
              <a:ext uri="{FF2B5EF4-FFF2-40B4-BE49-F238E27FC236}">
                <a16:creationId xmlns:a16="http://schemas.microsoft.com/office/drawing/2014/main" id="{489E2BBC-B7A3-904A-AD92-44F45374C52A}"/>
              </a:ext>
            </a:extLst>
          </p:cNvPr>
          <p:cNvPicPr>
            <a:picLocks noChangeAspect="1"/>
          </p:cNvPicPr>
          <p:nvPr/>
        </p:nvPicPr>
        <p:blipFill>
          <a:blip r:embed="rId7"/>
          <a:stretch>
            <a:fillRect/>
          </a:stretch>
        </p:blipFill>
        <p:spPr>
          <a:xfrm>
            <a:off x="5847847" y="5516946"/>
            <a:ext cx="633824" cy="393192"/>
          </a:xfrm>
          <a:prstGeom prst="rect">
            <a:avLst/>
          </a:prstGeom>
        </p:spPr>
      </p:pic>
      <p:sp>
        <p:nvSpPr>
          <p:cNvPr id="31" name="TextBox 30">
            <a:extLst>
              <a:ext uri="{FF2B5EF4-FFF2-40B4-BE49-F238E27FC236}">
                <a16:creationId xmlns:a16="http://schemas.microsoft.com/office/drawing/2014/main" id="{8BBD9B10-8CAA-2146-9D8E-4478DDF53E34}"/>
              </a:ext>
            </a:extLst>
          </p:cNvPr>
          <p:cNvSpPr txBox="1"/>
          <p:nvPr/>
        </p:nvSpPr>
        <p:spPr>
          <a:xfrm>
            <a:off x="7199942" y="3314996"/>
            <a:ext cx="3914975" cy="738664"/>
          </a:xfrm>
          <a:prstGeom prst="rect">
            <a:avLst/>
          </a:prstGeom>
          <a:noFill/>
        </p:spPr>
        <p:txBody>
          <a:bodyPr wrap="square" rtlCol="0">
            <a:spAutoFit/>
          </a:bodyPr>
          <a:lstStyle/>
          <a:p>
            <a:pPr>
              <a:defRPr/>
            </a:pPr>
            <a:r>
              <a:rPr lang="en-US" sz="1400" i="1" dirty="0"/>
              <a:t>Cambodia HIV treatment guidelines include family planning as a responsibility of the ART site, and ART sites have the mandate to provide pills and injectables</a:t>
            </a:r>
          </a:p>
        </p:txBody>
      </p:sp>
      <p:sp>
        <p:nvSpPr>
          <p:cNvPr id="32" name="TextBox 31">
            <a:extLst>
              <a:ext uri="{FF2B5EF4-FFF2-40B4-BE49-F238E27FC236}">
                <a16:creationId xmlns:a16="http://schemas.microsoft.com/office/drawing/2014/main" id="{4056C14B-7004-2D47-8F81-0129337438A6}"/>
              </a:ext>
            </a:extLst>
          </p:cNvPr>
          <p:cNvSpPr txBox="1"/>
          <p:nvPr/>
        </p:nvSpPr>
        <p:spPr>
          <a:xfrm>
            <a:off x="7191357" y="4400942"/>
            <a:ext cx="3781698" cy="523220"/>
          </a:xfrm>
          <a:prstGeom prst="rect">
            <a:avLst/>
          </a:prstGeom>
          <a:noFill/>
        </p:spPr>
        <p:txBody>
          <a:bodyPr wrap="square" rtlCol="0">
            <a:spAutoFit/>
          </a:bodyPr>
          <a:lstStyle/>
          <a:p>
            <a:pPr>
              <a:defRPr/>
            </a:pPr>
            <a:r>
              <a:rPr lang="en-US" sz="1400" i="1" dirty="0"/>
              <a:t>Lesotho, Uganda, and a number of other countries are including SRH services in TLD training curricula</a:t>
            </a:r>
          </a:p>
        </p:txBody>
      </p:sp>
      <p:sp>
        <p:nvSpPr>
          <p:cNvPr id="33" name="TextBox 32">
            <a:extLst>
              <a:ext uri="{FF2B5EF4-FFF2-40B4-BE49-F238E27FC236}">
                <a16:creationId xmlns:a16="http://schemas.microsoft.com/office/drawing/2014/main" id="{C9B9DEDC-4E87-D441-A902-3E0B7DCD9C80}"/>
              </a:ext>
            </a:extLst>
          </p:cNvPr>
          <p:cNvSpPr txBox="1"/>
          <p:nvPr/>
        </p:nvSpPr>
        <p:spPr>
          <a:xfrm>
            <a:off x="7199941" y="5404165"/>
            <a:ext cx="3914975" cy="523220"/>
          </a:xfrm>
          <a:prstGeom prst="rect">
            <a:avLst/>
          </a:prstGeom>
          <a:noFill/>
        </p:spPr>
        <p:txBody>
          <a:bodyPr wrap="square" rtlCol="0">
            <a:spAutoFit/>
          </a:bodyPr>
          <a:lstStyle/>
          <a:p>
            <a:pPr>
              <a:defRPr/>
            </a:pPr>
            <a:r>
              <a:rPr lang="en-US" sz="1400" i="1" dirty="0" err="1"/>
              <a:t>Eswatini</a:t>
            </a:r>
            <a:r>
              <a:rPr lang="en-US" sz="1400" i="1" dirty="0"/>
              <a:t> is working to address equipment availability to enable all SRH services to be provided in ART room</a:t>
            </a:r>
          </a:p>
        </p:txBody>
      </p:sp>
    </p:spTree>
    <p:extLst>
      <p:ext uri="{BB962C8B-B14F-4D97-AF65-F5344CB8AC3E}">
        <p14:creationId xmlns:p14="http://schemas.microsoft.com/office/powerpoint/2010/main" val="2454131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297B2-830E-724E-95FC-515EE75377F1}"/>
              </a:ext>
            </a:extLst>
          </p:cNvPr>
          <p:cNvSpPr>
            <a:spLocks noGrp="1"/>
          </p:cNvSpPr>
          <p:nvPr>
            <p:ph type="title"/>
          </p:nvPr>
        </p:nvSpPr>
        <p:spPr>
          <a:xfrm>
            <a:off x="889044" y="494797"/>
            <a:ext cx="9720072" cy="1499616"/>
          </a:xfrm>
        </p:spPr>
        <p:txBody>
          <a:bodyPr/>
          <a:lstStyle/>
          <a:p>
            <a:r>
              <a:rPr lang="en-US" dirty="0"/>
              <a:t>Thank you!</a:t>
            </a:r>
          </a:p>
        </p:txBody>
      </p:sp>
      <p:sp>
        <p:nvSpPr>
          <p:cNvPr id="3" name="Content Placeholder 2">
            <a:extLst>
              <a:ext uri="{FF2B5EF4-FFF2-40B4-BE49-F238E27FC236}">
                <a16:creationId xmlns:a16="http://schemas.microsoft.com/office/drawing/2014/main" id="{416F7C8F-6052-934B-8F2E-2EBC2D4DE115}"/>
              </a:ext>
            </a:extLst>
          </p:cNvPr>
          <p:cNvSpPr>
            <a:spLocks noGrp="1"/>
          </p:cNvSpPr>
          <p:nvPr>
            <p:ph idx="1"/>
          </p:nvPr>
        </p:nvSpPr>
        <p:spPr>
          <a:xfrm>
            <a:off x="1748756" y="2312504"/>
            <a:ext cx="8126764" cy="3398979"/>
          </a:xfrm>
        </p:spPr>
        <p:txBody>
          <a:bodyPr/>
          <a:lstStyle/>
          <a:p>
            <a:pPr algn="ctr"/>
            <a:r>
              <a:rPr lang="en-US" i="1" dirty="0"/>
              <a:t>Acknowledgments</a:t>
            </a:r>
            <a:r>
              <a:rPr lang="en-US" dirty="0"/>
              <a:t>: </a:t>
            </a:r>
          </a:p>
          <a:p>
            <a:pPr marL="0" indent="0" algn="ctr">
              <a:buNone/>
            </a:pPr>
            <a:r>
              <a:rPr lang="en-US" dirty="0"/>
              <a:t>This work is made possible by the generous support and partnership of </a:t>
            </a:r>
            <a:r>
              <a:rPr lang="en-US" dirty="0" err="1"/>
              <a:t>Unitaid</a:t>
            </a:r>
            <a:endParaRPr lang="en-US" dirty="0"/>
          </a:p>
          <a:p>
            <a:endParaRPr lang="en-US" dirty="0"/>
          </a:p>
        </p:txBody>
      </p:sp>
      <p:pic>
        <p:nvPicPr>
          <p:cNvPr id="4" name="Picture 3">
            <a:extLst>
              <a:ext uri="{FF2B5EF4-FFF2-40B4-BE49-F238E27FC236}">
                <a16:creationId xmlns:a16="http://schemas.microsoft.com/office/drawing/2014/main" id="{36BC3B78-B60F-6546-B586-7AFD47E7E2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45604" y="3627712"/>
            <a:ext cx="4582209" cy="1874540"/>
          </a:xfrm>
          <a:prstGeom prst="rect">
            <a:avLst/>
          </a:prstGeom>
        </p:spPr>
      </p:pic>
    </p:spTree>
    <p:extLst>
      <p:ext uri="{BB962C8B-B14F-4D97-AF65-F5344CB8AC3E}">
        <p14:creationId xmlns:p14="http://schemas.microsoft.com/office/powerpoint/2010/main" val="1252342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F416C-972D-EE49-9087-9E3F903A48C8}"/>
              </a:ext>
            </a:extLst>
          </p:cNvPr>
          <p:cNvSpPr>
            <a:spLocks noGrp="1"/>
          </p:cNvSpPr>
          <p:nvPr>
            <p:ph type="ctrTitle"/>
          </p:nvPr>
        </p:nvSpPr>
        <p:spPr>
          <a:xfrm>
            <a:off x="1524000" y="633046"/>
            <a:ext cx="9144000" cy="2876917"/>
          </a:xfrm>
        </p:spPr>
        <p:txBody>
          <a:bodyPr/>
          <a:lstStyle/>
          <a:p>
            <a:r>
              <a:rPr lang="en-US" dirty="0"/>
              <a:t>The Community Perspective</a:t>
            </a:r>
            <a:br>
              <a:rPr lang="en-US" dirty="0"/>
            </a:br>
            <a:r>
              <a:rPr lang="en-US" sz="2000" dirty="0"/>
              <a:t>women living with HIV from Africa</a:t>
            </a:r>
            <a:endParaRPr lang="en-US" dirty="0"/>
          </a:p>
        </p:txBody>
      </p:sp>
      <p:sp>
        <p:nvSpPr>
          <p:cNvPr id="3" name="Subtitle 2">
            <a:extLst>
              <a:ext uri="{FF2B5EF4-FFF2-40B4-BE49-F238E27FC236}">
                <a16:creationId xmlns:a16="http://schemas.microsoft.com/office/drawing/2014/main" id="{F9E61325-1C48-FE4A-8EBA-BBFB4FB5A68D}"/>
              </a:ext>
            </a:extLst>
          </p:cNvPr>
          <p:cNvSpPr>
            <a:spLocks noGrp="1"/>
          </p:cNvSpPr>
          <p:nvPr>
            <p:ph type="subTitle" idx="1"/>
          </p:nvPr>
        </p:nvSpPr>
        <p:spPr>
          <a:xfrm>
            <a:off x="1055077" y="3509962"/>
            <a:ext cx="10688189" cy="2356265"/>
          </a:xfrm>
        </p:spPr>
        <p:txBody>
          <a:bodyPr>
            <a:normAutofit lnSpcReduction="10000"/>
          </a:bodyPr>
          <a:lstStyle/>
          <a:p>
            <a:r>
              <a:rPr lang="en-US" dirty="0"/>
              <a:t>Jacque </a:t>
            </a:r>
            <a:r>
              <a:rPr lang="en-US" dirty="0" err="1"/>
              <a:t>Wambui</a:t>
            </a:r>
            <a:endParaRPr lang="en-US" dirty="0"/>
          </a:p>
          <a:p>
            <a:r>
              <a:rPr lang="en-US" dirty="0" err="1"/>
              <a:t>AfroCAB</a:t>
            </a:r>
            <a:r>
              <a:rPr lang="en-US" dirty="0"/>
              <a:t> Representative- Kenya</a:t>
            </a:r>
          </a:p>
          <a:p>
            <a:r>
              <a:rPr lang="en-US" dirty="0"/>
              <a:t>IAS 2019</a:t>
            </a:r>
          </a:p>
          <a:p>
            <a:r>
              <a:rPr lang="en-US" dirty="0"/>
              <a:t>@</a:t>
            </a:r>
            <a:r>
              <a:rPr lang="en-US" dirty="0" err="1"/>
              <a:t>jcqwambui</a:t>
            </a:r>
            <a:endParaRPr lang="en-US" dirty="0"/>
          </a:p>
          <a:p>
            <a:r>
              <a:rPr lang="en-US" b="1" dirty="0">
                <a:solidFill>
                  <a:schemeClr val="tx1">
                    <a:lumMod val="85000"/>
                    <a:lumOff val="15000"/>
                  </a:schemeClr>
                </a:solidFill>
              </a:rPr>
              <a:t>Share your thoughts on this presentation with </a:t>
            </a:r>
            <a:r>
              <a:rPr lang="en-US" sz="3600" b="1" dirty="0">
                <a:solidFill>
                  <a:srgbClr val="FF0000"/>
                </a:solidFill>
              </a:rPr>
              <a:t>#IAS2019</a:t>
            </a:r>
          </a:p>
          <a:p>
            <a:endParaRPr lang="en-US" dirty="0"/>
          </a:p>
        </p:txBody>
      </p:sp>
      <p:pic>
        <p:nvPicPr>
          <p:cNvPr id="4" name="Picture 3">
            <a:extLst>
              <a:ext uri="{FF2B5EF4-FFF2-40B4-BE49-F238E27FC236}">
                <a16:creationId xmlns:a16="http://schemas.microsoft.com/office/drawing/2014/main" id="{77E82F74-9DA3-447B-A05B-283FB2A032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5653" y="4930528"/>
            <a:ext cx="266777" cy="266777"/>
          </a:xfrm>
          <a:prstGeom prst="rect">
            <a:avLst/>
          </a:prstGeom>
        </p:spPr>
      </p:pic>
    </p:spTree>
    <p:extLst>
      <p:ext uri="{BB962C8B-B14F-4D97-AF65-F5344CB8AC3E}">
        <p14:creationId xmlns:p14="http://schemas.microsoft.com/office/powerpoint/2010/main" val="221389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56153-9E70-C64A-9E5D-2FDA8700306E}"/>
              </a:ext>
            </a:extLst>
          </p:cNvPr>
          <p:cNvSpPr>
            <a:spLocks noGrp="1"/>
          </p:cNvSpPr>
          <p:nvPr>
            <p:ph type="title"/>
          </p:nvPr>
        </p:nvSpPr>
        <p:spPr/>
        <p:txBody>
          <a:bodyPr/>
          <a:lstStyle/>
          <a:p>
            <a:r>
              <a:rPr lang="en-US" dirty="0"/>
              <a:t>WOMEN’s Access to ART</a:t>
            </a:r>
          </a:p>
        </p:txBody>
      </p:sp>
      <p:sp>
        <p:nvSpPr>
          <p:cNvPr id="3" name="Content Placeholder 2">
            <a:extLst>
              <a:ext uri="{FF2B5EF4-FFF2-40B4-BE49-F238E27FC236}">
                <a16:creationId xmlns:a16="http://schemas.microsoft.com/office/drawing/2014/main" id="{4AEE0AA1-CA0B-CA4B-8819-C4221D20E9BD}"/>
              </a:ext>
            </a:extLst>
          </p:cNvPr>
          <p:cNvSpPr>
            <a:spLocks noGrp="1"/>
          </p:cNvSpPr>
          <p:nvPr>
            <p:ph idx="1"/>
          </p:nvPr>
        </p:nvSpPr>
        <p:spPr>
          <a:xfrm>
            <a:off x="838200" y="1825625"/>
            <a:ext cx="10515600" cy="4286370"/>
          </a:xfrm>
        </p:spPr>
        <p:txBody>
          <a:bodyPr>
            <a:normAutofit/>
          </a:bodyPr>
          <a:lstStyle/>
          <a:p>
            <a:pPr marL="0" indent="0" algn="ctr">
              <a:buNone/>
            </a:pPr>
            <a:r>
              <a:rPr lang="en-US" sz="4800" dirty="0">
                <a:solidFill>
                  <a:srgbClr val="C00000"/>
                </a:solidFill>
              </a:rPr>
              <a:t>WLHIV across Africa since last May were denied access to a drug, which had been advocated for by Treatment Activists, without their consultation and denying them CHOICE! </a:t>
            </a:r>
          </a:p>
        </p:txBody>
      </p:sp>
      <p:pic>
        <p:nvPicPr>
          <p:cNvPr id="4" name="Picture 3">
            <a:extLst>
              <a:ext uri="{FF2B5EF4-FFF2-40B4-BE49-F238E27FC236}">
                <a16:creationId xmlns:a16="http://schemas.microsoft.com/office/drawing/2014/main" id="{46903D56-B185-FF44-A904-580A38BC64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pic>
        <p:nvPicPr>
          <p:cNvPr id="5" name="Picture 4">
            <a:extLst>
              <a:ext uri="{FF2B5EF4-FFF2-40B4-BE49-F238E27FC236}">
                <a16:creationId xmlns:a16="http://schemas.microsoft.com/office/drawing/2014/main" id="{7772C5B2-3074-3841-9DA9-AF48F7DBAF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extLst>
      <p:ext uri="{BB962C8B-B14F-4D97-AF65-F5344CB8AC3E}">
        <p14:creationId xmlns:p14="http://schemas.microsoft.com/office/powerpoint/2010/main" val="661883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D5DCE-5050-5848-BB37-76F2CE002FC6}"/>
              </a:ext>
            </a:extLst>
          </p:cNvPr>
          <p:cNvSpPr>
            <a:spLocks noGrp="1"/>
          </p:cNvSpPr>
          <p:nvPr>
            <p:ph type="title"/>
          </p:nvPr>
        </p:nvSpPr>
        <p:spPr>
          <a:xfrm>
            <a:off x="1016100" y="518056"/>
            <a:ext cx="11175900" cy="1499616"/>
          </a:xfrm>
        </p:spPr>
        <p:txBody>
          <a:bodyPr/>
          <a:lstStyle/>
          <a:p>
            <a:r>
              <a:rPr lang="en-US" dirty="0"/>
              <a:t>Background: Women, Dolutegravir, and the Community</a:t>
            </a:r>
          </a:p>
        </p:txBody>
      </p:sp>
      <p:sp>
        <p:nvSpPr>
          <p:cNvPr id="3" name="Content Placeholder 2">
            <a:extLst>
              <a:ext uri="{FF2B5EF4-FFF2-40B4-BE49-F238E27FC236}">
                <a16:creationId xmlns:a16="http://schemas.microsoft.com/office/drawing/2014/main" id="{B0C5B38B-DB55-EE46-9345-610DBD7FDFA1}"/>
              </a:ext>
            </a:extLst>
          </p:cNvPr>
          <p:cNvSpPr>
            <a:spLocks noGrp="1"/>
          </p:cNvSpPr>
          <p:nvPr>
            <p:ph idx="1"/>
          </p:nvPr>
        </p:nvSpPr>
        <p:spPr>
          <a:xfrm>
            <a:off x="1016100" y="1819683"/>
            <a:ext cx="6306321" cy="4398580"/>
          </a:xfrm>
        </p:spPr>
        <p:txBody>
          <a:bodyPr>
            <a:normAutofit lnSpcReduction="10000"/>
          </a:bodyPr>
          <a:lstStyle/>
          <a:p>
            <a:pPr>
              <a:spcBef>
                <a:spcPts val="600"/>
              </a:spcBef>
              <a:buFont typeface="Arial" panose="020B0604020202020204" pitchFamily="34" charset="0"/>
              <a:buChar char="•"/>
            </a:pPr>
            <a:r>
              <a:rPr lang="en-US" sz="2200" dirty="0">
                <a:cs typeface="Calibri" panose="020F0502020204030204" pitchFamily="34" charset="0"/>
              </a:rPr>
              <a:t>Botswana </a:t>
            </a:r>
            <a:r>
              <a:rPr lang="en-US" sz="2200" dirty="0" err="1">
                <a:cs typeface="Calibri" panose="020F0502020204030204" pitchFamily="34" charset="0"/>
              </a:rPr>
              <a:t>Tsepamo</a:t>
            </a:r>
            <a:r>
              <a:rPr lang="en-US" sz="2200" dirty="0">
                <a:cs typeface="Calibri" panose="020F0502020204030204" pitchFamily="34" charset="0"/>
              </a:rPr>
              <a:t> study interim results indicated a potential link between </a:t>
            </a:r>
            <a:r>
              <a:rPr lang="en-US" sz="2200" b="1" dirty="0">
                <a:cs typeface="Calibri" panose="020F0502020204030204" pitchFamily="34" charset="0"/>
              </a:rPr>
              <a:t>neural tube defects (NTD) and dolutegravir (DTG)</a:t>
            </a:r>
            <a:r>
              <a:rPr lang="en-US" sz="2200" dirty="0">
                <a:cs typeface="Calibri" panose="020F0502020204030204" pitchFamily="34" charset="0"/>
              </a:rPr>
              <a:t> use at the time of conception.</a:t>
            </a:r>
          </a:p>
          <a:p>
            <a:pPr marL="0" indent="0">
              <a:spcBef>
                <a:spcPts val="600"/>
              </a:spcBef>
              <a:buNone/>
            </a:pPr>
            <a:endParaRPr lang="en-US" sz="2200" dirty="0">
              <a:cs typeface="Calibri" panose="020F0502020204030204" pitchFamily="34" charset="0"/>
            </a:endParaRPr>
          </a:p>
          <a:p>
            <a:pPr>
              <a:spcBef>
                <a:spcPts val="600"/>
              </a:spcBef>
              <a:buFont typeface="Arial" panose="020B0604020202020204" pitchFamily="34" charset="0"/>
              <a:buChar char="•"/>
            </a:pPr>
            <a:r>
              <a:rPr lang="en-US" sz="2200" dirty="0">
                <a:cs typeface="Calibri" panose="020F0502020204030204" pitchFamily="34" charset="0"/>
              </a:rPr>
              <a:t>Global and national stakeholders reacted quickly to the safety signal. The messages and directives in the responses varied, but they all have one thread in common: </a:t>
            </a:r>
            <a:r>
              <a:rPr lang="en-US" sz="2200" b="1" dirty="0">
                <a:cs typeface="Calibri" panose="020F0502020204030204" pitchFamily="34" charset="0"/>
              </a:rPr>
              <a:t>limited to no community consultation.</a:t>
            </a:r>
          </a:p>
          <a:p>
            <a:pPr marL="0" indent="0">
              <a:spcBef>
                <a:spcPts val="600"/>
              </a:spcBef>
              <a:buNone/>
            </a:pPr>
            <a:endParaRPr lang="en-US" sz="2200" b="1" dirty="0">
              <a:cs typeface="Calibri" panose="020F0502020204030204" pitchFamily="34" charset="0"/>
            </a:endParaRPr>
          </a:p>
          <a:p>
            <a:pPr>
              <a:spcBef>
                <a:spcPts val="600"/>
              </a:spcBef>
              <a:buFont typeface="Arial" panose="020B0604020202020204" pitchFamily="34" charset="0"/>
              <a:buChar char="•"/>
            </a:pPr>
            <a:r>
              <a:rPr lang="en-US" sz="2200" dirty="0">
                <a:cs typeface="Calibri" panose="020F0502020204030204" pitchFamily="34" charset="0"/>
              </a:rPr>
              <a:t>This means that the global community </a:t>
            </a:r>
            <a:r>
              <a:rPr lang="en-US" sz="2200" b="1" dirty="0">
                <a:cs typeface="Calibri" panose="020F0502020204030204" pitchFamily="34" charset="0"/>
              </a:rPr>
              <a:t>did not consult the primary population affected by these findings, the women living with HIV, </a:t>
            </a:r>
            <a:r>
              <a:rPr lang="en-US" sz="2200" dirty="0">
                <a:cs typeface="Calibri" panose="020F0502020204030204" pitchFamily="34" charset="0"/>
              </a:rPr>
              <a:t>in regards to their own health care decisions. </a:t>
            </a:r>
          </a:p>
          <a:p>
            <a:pPr>
              <a:spcBef>
                <a:spcPts val="600"/>
              </a:spcBef>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endParaRPr lang="en-US" dirty="0"/>
          </a:p>
        </p:txBody>
      </p:sp>
      <p:pic>
        <p:nvPicPr>
          <p:cNvPr id="4" name="Picture 3">
            <a:extLst>
              <a:ext uri="{FF2B5EF4-FFF2-40B4-BE49-F238E27FC236}">
                <a16:creationId xmlns:a16="http://schemas.microsoft.com/office/drawing/2014/main" id="{FD4DBEB1-0B47-5D46-8819-A2DDBA5487A4}"/>
              </a:ext>
            </a:extLst>
          </p:cNvPr>
          <p:cNvPicPr>
            <a:picLocks noChangeAspect="1"/>
          </p:cNvPicPr>
          <p:nvPr/>
        </p:nvPicPr>
        <p:blipFill rotWithShape="1">
          <a:blip r:embed="rId2"/>
          <a:srcRect l="523" r="5832"/>
          <a:stretch/>
        </p:blipFill>
        <p:spPr>
          <a:xfrm>
            <a:off x="8112263" y="2343726"/>
            <a:ext cx="3289894" cy="2508086"/>
          </a:xfrm>
          <a:prstGeom prst="rect">
            <a:avLst/>
          </a:prstGeom>
        </p:spPr>
      </p:pic>
    </p:spTree>
    <p:extLst>
      <p:ext uri="{BB962C8B-B14F-4D97-AF65-F5344CB8AC3E}">
        <p14:creationId xmlns:p14="http://schemas.microsoft.com/office/powerpoint/2010/main" val="1846430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41BCC-04DE-284F-BEFE-CDB1877FB53D}"/>
              </a:ext>
            </a:extLst>
          </p:cNvPr>
          <p:cNvSpPr>
            <a:spLocks noGrp="1"/>
          </p:cNvSpPr>
          <p:nvPr>
            <p:ph type="title"/>
          </p:nvPr>
        </p:nvSpPr>
        <p:spPr>
          <a:xfrm>
            <a:off x="964704" y="585217"/>
            <a:ext cx="8155187" cy="1499616"/>
          </a:xfrm>
        </p:spPr>
        <p:txBody>
          <a:bodyPr/>
          <a:lstStyle/>
          <a:p>
            <a:r>
              <a:rPr lang="en-US" dirty="0"/>
              <a:t>Women Taking a stand: Kigali Meeting</a:t>
            </a:r>
          </a:p>
        </p:txBody>
      </p:sp>
      <p:sp>
        <p:nvSpPr>
          <p:cNvPr id="3" name="Content Placeholder 2">
            <a:extLst>
              <a:ext uri="{FF2B5EF4-FFF2-40B4-BE49-F238E27FC236}">
                <a16:creationId xmlns:a16="http://schemas.microsoft.com/office/drawing/2014/main" id="{1DF34182-FED0-0344-9A32-9434EC418EEB}"/>
              </a:ext>
            </a:extLst>
          </p:cNvPr>
          <p:cNvSpPr>
            <a:spLocks noGrp="1"/>
          </p:cNvSpPr>
          <p:nvPr>
            <p:ph idx="1"/>
          </p:nvPr>
        </p:nvSpPr>
        <p:spPr>
          <a:xfrm>
            <a:off x="964704" y="1871409"/>
            <a:ext cx="10887327" cy="4023360"/>
          </a:xfrm>
        </p:spPr>
        <p:txBody>
          <a:bodyPr/>
          <a:lstStyle/>
          <a:p>
            <a:r>
              <a:rPr lang="en-US" dirty="0" err="1">
                <a:cs typeface="Calibri" panose="020F0502020204030204" pitchFamily="34" charset="0"/>
              </a:rPr>
              <a:t>AfroCAB</a:t>
            </a:r>
            <a:r>
              <a:rPr lang="en-US" dirty="0">
                <a:cs typeface="Calibri" panose="020F0502020204030204" pitchFamily="34" charset="0"/>
              </a:rPr>
              <a:t> organized a meeting of </a:t>
            </a:r>
            <a:r>
              <a:rPr lang="en-US" b="1" dirty="0">
                <a:cs typeface="Calibri" panose="020F0502020204030204" pitchFamily="34" charset="0"/>
              </a:rPr>
              <a:t>39 women living with HIV </a:t>
            </a:r>
            <a:r>
              <a:rPr lang="en-US" dirty="0">
                <a:cs typeface="Calibri" panose="020F0502020204030204" pitchFamily="34" charset="0"/>
              </a:rPr>
              <a:t>representing </a:t>
            </a:r>
            <a:r>
              <a:rPr lang="en-US" b="1" dirty="0">
                <a:cs typeface="Calibri" panose="020F0502020204030204" pitchFamily="34" charset="0"/>
              </a:rPr>
              <a:t>18 countries </a:t>
            </a:r>
            <a:r>
              <a:rPr lang="en-US" dirty="0">
                <a:cs typeface="Calibri" panose="020F0502020204030204" pitchFamily="34" charset="0"/>
              </a:rPr>
              <a:t>in Kigali, Rwanda on July 13 and 14, 2019 to discuss the potential NTD safety signal and </a:t>
            </a:r>
            <a:r>
              <a:rPr lang="en-US" b="1" dirty="0">
                <a:cs typeface="Calibri" panose="020F0502020204030204" pitchFamily="34" charset="0"/>
              </a:rPr>
              <a:t>develop a joint position on behalf of women</a:t>
            </a:r>
            <a:r>
              <a:rPr lang="en-US" dirty="0">
                <a:cs typeface="Calibri" panose="020F0502020204030204" pitchFamily="34" charset="0"/>
              </a:rPr>
              <a:t> for access to optimal HIV treatment and prevention.</a:t>
            </a:r>
          </a:p>
          <a:p>
            <a:endParaRPr lang="en-US" dirty="0"/>
          </a:p>
        </p:txBody>
      </p:sp>
      <p:pic>
        <p:nvPicPr>
          <p:cNvPr id="4" name="Picture 3">
            <a:extLst>
              <a:ext uri="{FF2B5EF4-FFF2-40B4-BE49-F238E27FC236}">
                <a16:creationId xmlns:a16="http://schemas.microsoft.com/office/drawing/2014/main" id="{78C062A8-4E54-4742-A987-8D9334FF76B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1917" b="5718"/>
          <a:stretch/>
        </p:blipFill>
        <p:spPr>
          <a:xfrm>
            <a:off x="2133600" y="3554756"/>
            <a:ext cx="7924800" cy="2436823"/>
          </a:xfrm>
          <a:prstGeom prst="rect">
            <a:avLst/>
          </a:prstGeom>
        </p:spPr>
      </p:pic>
    </p:spTree>
    <p:extLst>
      <p:ext uri="{BB962C8B-B14F-4D97-AF65-F5344CB8AC3E}">
        <p14:creationId xmlns:p14="http://schemas.microsoft.com/office/powerpoint/2010/main" val="529970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FC93F-EA65-0048-A011-0C27E31F4747}"/>
              </a:ext>
            </a:extLst>
          </p:cNvPr>
          <p:cNvSpPr>
            <a:spLocks noGrp="1"/>
          </p:cNvSpPr>
          <p:nvPr>
            <p:ph type="title"/>
          </p:nvPr>
        </p:nvSpPr>
        <p:spPr>
          <a:xfrm>
            <a:off x="910530" y="463045"/>
            <a:ext cx="9720072" cy="1499616"/>
          </a:xfrm>
        </p:spPr>
        <p:txBody>
          <a:bodyPr/>
          <a:lstStyle/>
          <a:p>
            <a:r>
              <a:rPr lang="en-US" dirty="0"/>
              <a:t>Discussion at the Kigali Meeting</a:t>
            </a:r>
          </a:p>
        </p:txBody>
      </p:sp>
      <p:sp>
        <p:nvSpPr>
          <p:cNvPr id="4" name="Content Placeholder 3">
            <a:extLst>
              <a:ext uri="{FF2B5EF4-FFF2-40B4-BE49-F238E27FC236}">
                <a16:creationId xmlns:a16="http://schemas.microsoft.com/office/drawing/2014/main" id="{E13935FC-4329-D747-AE41-DBA7C3FE2F14}"/>
              </a:ext>
            </a:extLst>
          </p:cNvPr>
          <p:cNvSpPr>
            <a:spLocks noGrp="1"/>
          </p:cNvSpPr>
          <p:nvPr>
            <p:ph idx="1"/>
          </p:nvPr>
        </p:nvSpPr>
        <p:spPr>
          <a:xfrm>
            <a:off x="1821093" y="1781815"/>
            <a:ext cx="4769506" cy="4688114"/>
          </a:xfrm>
        </p:spPr>
        <p:txBody>
          <a:bodyPr>
            <a:normAutofit/>
          </a:bodyPr>
          <a:lstStyle/>
          <a:p>
            <a:pPr marL="0" indent="0">
              <a:spcBef>
                <a:spcPts val="0"/>
              </a:spcBef>
              <a:spcAft>
                <a:spcPts val="0"/>
              </a:spcAft>
              <a:buClrTx/>
              <a:buSzTx/>
              <a:buNone/>
              <a:defRPr/>
            </a:pPr>
            <a:r>
              <a:rPr lang="en-US" sz="2000" dirty="0">
                <a:ea typeface="MS PGothic" pitchFamily="34" charset="-128"/>
                <a:cs typeface="Calibri" panose="020F0502020204030204" pitchFamily="34" charset="0"/>
              </a:rPr>
              <a:t>Potential </a:t>
            </a:r>
            <a:r>
              <a:rPr lang="en-US" sz="2000" b="1" dirty="0">
                <a:ea typeface="MS PGothic" pitchFamily="34" charset="-128"/>
                <a:cs typeface="Calibri" panose="020F0502020204030204" pitchFamily="34" charset="0"/>
              </a:rPr>
              <a:t>risk similar to the other ARV treatments </a:t>
            </a:r>
            <a:r>
              <a:rPr lang="en-US" sz="2000" dirty="0">
                <a:ea typeface="MS PGothic" pitchFamily="34" charset="-128"/>
                <a:cs typeface="Calibri" panose="020F0502020204030204" pitchFamily="34" charset="0"/>
              </a:rPr>
              <a:t>that are currently available to us. [</a:t>
            </a:r>
            <a:r>
              <a:rPr lang="en-US" sz="2000" i="1" dirty="0">
                <a:ea typeface="MS PGothic" pitchFamily="34" charset="-128"/>
                <a:cs typeface="Calibri" panose="020F0502020204030204" pitchFamily="34" charset="0"/>
              </a:rPr>
              <a:t>I.e., NTD is not the only risk of ART</a:t>
            </a:r>
            <a:r>
              <a:rPr lang="en-US" sz="2000" dirty="0">
                <a:ea typeface="MS PGothic" pitchFamily="34" charset="-128"/>
                <a:cs typeface="Calibri" panose="020F0502020204030204" pitchFamily="34" charset="0"/>
              </a:rPr>
              <a:t>]</a:t>
            </a:r>
          </a:p>
          <a:p>
            <a:pPr marL="0" indent="0">
              <a:spcBef>
                <a:spcPts val="0"/>
              </a:spcBef>
              <a:spcAft>
                <a:spcPts val="0"/>
              </a:spcAft>
              <a:buClrTx/>
              <a:buSzTx/>
              <a:buNone/>
              <a:defRPr/>
            </a:pPr>
            <a:endParaRPr lang="en-US" sz="2000" dirty="0">
              <a:ea typeface="MS PGothic" pitchFamily="34" charset="-128"/>
              <a:cs typeface="Calibri" panose="020F0502020204030204" pitchFamily="34" charset="0"/>
            </a:endParaRPr>
          </a:p>
          <a:p>
            <a:pPr marL="0" indent="0">
              <a:spcBef>
                <a:spcPts val="0"/>
              </a:spcBef>
              <a:spcAft>
                <a:spcPts val="0"/>
              </a:spcAft>
              <a:buClrTx/>
              <a:buSzTx/>
              <a:buNone/>
              <a:defRPr/>
            </a:pPr>
            <a:r>
              <a:rPr lang="en-US" sz="2000" dirty="0">
                <a:ea typeface="MS PGothic" pitchFamily="34" charset="-128"/>
                <a:cs typeface="Calibri" panose="020F0502020204030204" pitchFamily="34" charset="0"/>
              </a:rPr>
              <a:t>We are diverse – </a:t>
            </a:r>
            <a:r>
              <a:rPr lang="en-US" sz="2000" b="1" dirty="0">
                <a:ea typeface="MS PGothic" pitchFamily="34" charset="-128"/>
                <a:cs typeface="Calibri" panose="020F0502020204030204" pitchFamily="34" charset="0"/>
              </a:rPr>
              <a:t>not all women seek to have children. </a:t>
            </a:r>
            <a:endParaRPr lang="en-US" sz="2000" dirty="0">
              <a:ea typeface="MS PGothic" pitchFamily="34" charset="-128"/>
              <a:cs typeface="Calibri" panose="020F0502020204030204" pitchFamily="34" charset="0"/>
            </a:endParaRPr>
          </a:p>
          <a:p>
            <a:pPr marL="0" indent="0">
              <a:spcBef>
                <a:spcPts val="0"/>
              </a:spcBef>
              <a:spcAft>
                <a:spcPts val="0"/>
              </a:spcAft>
              <a:buClrTx/>
              <a:buSzTx/>
              <a:buNone/>
              <a:defRPr/>
            </a:pPr>
            <a:endParaRPr lang="en-US" sz="2000" dirty="0">
              <a:ea typeface="MS PGothic" pitchFamily="34" charset="-128"/>
              <a:cs typeface="Calibri" panose="020F0502020204030204" pitchFamily="34" charset="0"/>
            </a:endParaRPr>
          </a:p>
          <a:p>
            <a:pPr marL="0" indent="0">
              <a:spcBef>
                <a:spcPts val="0"/>
              </a:spcBef>
              <a:spcAft>
                <a:spcPts val="0"/>
              </a:spcAft>
              <a:buClrTx/>
              <a:buSzTx/>
              <a:buNone/>
              <a:defRPr/>
            </a:pPr>
            <a:r>
              <a:rPr lang="en-US" sz="2000" dirty="0">
                <a:ea typeface="MS PGothic" pitchFamily="34" charset="-128"/>
                <a:cs typeface="Calibri" panose="020F0502020204030204" pitchFamily="34" charset="0"/>
              </a:rPr>
              <a:t>We can make </a:t>
            </a:r>
            <a:r>
              <a:rPr lang="en-US" sz="2000" b="1" dirty="0">
                <a:ea typeface="MS PGothic" pitchFamily="34" charset="-128"/>
                <a:cs typeface="Calibri" panose="020F0502020204030204" pitchFamily="34" charset="0"/>
              </a:rPr>
              <a:t>decisions about our reproductive health</a:t>
            </a:r>
            <a:r>
              <a:rPr lang="en-US" sz="2000" dirty="0">
                <a:ea typeface="MS PGothic" pitchFamily="34" charset="-128"/>
                <a:cs typeface="Calibri" panose="020F0502020204030204" pitchFamily="34" charset="0"/>
              </a:rPr>
              <a:t>.</a:t>
            </a:r>
          </a:p>
          <a:p>
            <a:pPr marL="0" indent="0">
              <a:spcBef>
                <a:spcPts val="0"/>
              </a:spcBef>
              <a:spcAft>
                <a:spcPts val="0"/>
              </a:spcAft>
              <a:buClrTx/>
              <a:buSzTx/>
              <a:buNone/>
              <a:defRPr/>
            </a:pPr>
            <a:endParaRPr lang="en-US" sz="2000" dirty="0">
              <a:ea typeface="MS PGothic" pitchFamily="34" charset="-128"/>
              <a:cs typeface="Calibri" panose="020F0502020204030204" pitchFamily="34" charset="0"/>
            </a:endParaRPr>
          </a:p>
          <a:p>
            <a:pPr marL="0" indent="0">
              <a:spcBef>
                <a:spcPts val="0"/>
              </a:spcBef>
              <a:spcAft>
                <a:spcPts val="0"/>
              </a:spcAft>
              <a:buClrTx/>
              <a:buSzTx/>
              <a:buNone/>
              <a:defRPr/>
            </a:pPr>
            <a:endParaRPr lang="en-US" sz="2000" dirty="0">
              <a:ea typeface="MS PGothic" pitchFamily="34" charset="-128"/>
              <a:cs typeface="Calibri" panose="020F0502020204030204" pitchFamily="34" charset="0"/>
            </a:endParaRPr>
          </a:p>
          <a:p>
            <a:pPr marL="0" indent="0">
              <a:spcBef>
                <a:spcPts val="0"/>
              </a:spcBef>
              <a:spcAft>
                <a:spcPts val="0"/>
              </a:spcAft>
              <a:buClrTx/>
              <a:buSzTx/>
              <a:buNone/>
              <a:defRPr/>
            </a:pPr>
            <a:r>
              <a:rPr lang="en-US" sz="2000" dirty="0">
                <a:ea typeface="MS PGothic" pitchFamily="34" charset="-128"/>
                <a:cs typeface="Calibri" panose="020F0502020204030204" pitchFamily="34" charset="0"/>
              </a:rPr>
              <a:t>We are </a:t>
            </a:r>
            <a:r>
              <a:rPr lang="en-US" sz="2000" b="1" dirty="0">
                <a:ea typeface="MS PGothic" pitchFamily="34" charset="-128"/>
                <a:cs typeface="Calibri" panose="020F0502020204030204" pitchFamily="34" charset="0"/>
              </a:rPr>
              <a:t>disappointed at our lack of involvement </a:t>
            </a:r>
            <a:r>
              <a:rPr lang="en-US" sz="2000" dirty="0">
                <a:ea typeface="MS PGothic" pitchFamily="34" charset="-128"/>
                <a:cs typeface="Calibri" panose="020F0502020204030204" pitchFamily="34" charset="0"/>
              </a:rPr>
              <a:t>in decision making in regards to our treatment access.</a:t>
            </a:r>
          </a:p>
          <a:p>
            <a:pPr marL="0" indent="0">
              <a:spcBef>
                <a:spcPts val="0"/>
              </a:spcBef>
              <a:spcAft>
                <a:spcPts val="0"/>
              </a:spcAft>
              <a:buClrTx/>
              <a:buSzTx/>
              <a:buNone/>
              <a:defRPr/>
            </a:pPr>
            <a:endParaRPr lang="en-US" sz="1800" dirty="0">
              <a:ea typeface="MS PGothic" pitchFamily="34" charset="-128"/>
              <a:cs typeface="Calibri" panose="020F0502020204030204" pitchFamily="34" charset="0"/>
            </a:endParaRPr>
          </a:p>
          <a:p>
            <a:pPr marL="0" indent="0">
              <a:spcBef>
                <a:spcPts val="0"/>
              </a:spcBef>
              <a:spcAft>
                <a:spcPts val="0"/>
              </a:spcAft>
              <a:buClrTx/>
              <a:buSzTx/>
              <a:buNone/>
              <a:defRPr/>
            </a:pPr>
            <a:endParaRPr lang="en-US" sz="2400" dirty="0">
              <a:ea typeface="MS PGothic" pitchFamily="34" charset="-128"/>
              <a:cs typeface="Calibri" panose="020F0502020204030204" pitchFamily="34" charset="0"/>
            </a:endParaRPr>
          </a:p>
          <a:p>
            <a:pPr marL="0" indent="0">
              <a:spcBef>
                <a:spcPts val="0"/>
              </a:spcBef>
              <a:spcAft>
                <a:spcPts val="0"/>
              </a:spcAft>
              <a:buClrTx/>
              <a:buSzTx/>
              <a:buNone/>
              <a:defRPr/>
            </a:pPr>
            <a:endParaRPr lang="en-US" sz="2400" dirty="0">
              <a:ea typeface="MS PGothic" pitchFamily="34" charset="-128"/>
              <a:cs typeface="Calibri" panose="020F0502020204030204" pitchFamily="34" charset="0"/>
            </a:endParaRPr>
          </a:p>
          <a:p>
            <a:pPr marL="0" indent="0">
              <a:spcBef>
                <a:spcPts val="0"/>
              </a:spcBef>
              <a:spcAft>
                <a:spcPts val="0"/>
              </a:spcAft>
              <a:buClrTx/>
              <a:buSzTx/>
              <a:buNone/>
              <a:defRPr/>
            </a:pPr>
            <a:endParaRPr lang="en-US" dirty="0"/>
          </a:p>
        </p:txBody>
      </p:sp>
      <p:grpSp>
        <p:nvGrpSpPr>
          <p:cNvPr id="5" name="Group 2">
            <a:extLst>
              <a:ext uri="{FF2B5EF4-FFF2-40B4-BE49-F238E27FC236}">
                <a16:creationId xmlns:a16="http://schemas.microsoft.com/office/drawing/2014/main" id="{F1AABDEF-DEFD-E54F-8E1F-1619974616D4}"/>
              </a:ext>
            </a:extLst>
          </p:cNvPr>
          <p:cNvGrpSpPr/>
          <p:nvPr/>
        </p:nvGrpSpPr>
        <p:grpSpPr>
          <a:xfrm>
            <a:off x="961244" y="2014269"/>
            <a:ext cx="660930" cy="446824"/>
            <a:chOff x="1150500" y="1998772"/>
            <a:chExt cx="632887" cy="493548"/>
          </a:xfrm>
        </p:grpSpPr>
        <p:sp>
          <p:nvSpPr>
            <p:cNvPr id="6" name="Rounded Rectangle 1">
              <a:extLst>
                <a:ext uri="{FF2B5EF4-FFF2-40B4-BE49-F238E27FC236}">
                  <a16:creationId xmlns:a16="http://schemas.microsoft.com/office/drawing/2014/main" id="{0FA97D97-B59E-914A-B52D-33914A3756D6}"/>
                </a:ext>
              </a:extLst>
            </p:cNvPr>
            <p:cNvSpPr/>
            <p:nvPr/>
          </p:nvSpPr>
          <p:spPr>
            <a:xfrm rot="2700000">
              <a:off x="1289843" y="1998771"/>
              <a:ext cx="493544" cy="493545"/>
            </a:xfrm>
            <a:prstGeom prst="roundRect">
              <a:avLst>
                <a:gd name="adj" fmla="val 900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dirty="0">
                <a:solidFill>
                  <a:schemeClr val="tx1"/>
                </a:solidFill>
              </a:endParaRPr>
            </a:p>
          </p:txBody>
        </p:sp>
        <p:sp>
          <p:nvSpPr>
            <p:cNvPr id="7" name="Rounded Rectangle 5">
              <a:extLst>
                <a:ext uri="{FF2B5EF4-FFF2-40B4-BE49-F238E27FC236}">
                  <a16:creationId xmlns:a16="http://schemas.microsoft.com/office/drawing/2014/main" id="{463F9CFB-EC66-4B4A-95C9-C11435C8C4BC}"/>
                </a:ext>
              </a:extLst>
            </p:cNvPr>
            <p:cNvSpPr/>
            <p:nvPr/>
          </p:nvSpPr>
          <p:spPr>
            <a:xfrm rot="2700000">
              <a:off x="1150500" y="1998776"/>
              <a:ext cx="493544" cy="493544"/>
            </a:xfrm>
            <a:prstGeom prst="roundRect">
              <a:avLst>
                <a:gd name="adj" fmla="val 9009"/>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dirty="0"/>
            </a:p>
          </p:txBody>
        </p:sp>
        <p:sp>
          <p:nvSpPr>
            <p:cNvPr id="8" name="TextBox 7">
              <a:extLst>
                <a:ext uri="{FF2B5EF4-FFF2-40B4-BE49-F238E27FC236}">
                  <a16:creationId xmlns:a16="http://schemas.microsoft.com/office/drawing/2014/main" id="{AD22D3F6-007A-7740-BAD0-BE974B76BEB0}"/>
                </a:ext>
              </a:extLst>
            </p:cNvPr>
            <p:cNvSpPr txBox="1"/>
            <p:nvPr/>
          </p:nvSpPr>
          <p:spPr>
            <a:xfrm>
              <a:off x="1207320" y="2076270"/>
              <a:ext cx="374060" cy="356958"/>
            </a:xfrm>
            <a:prstGeom prst="rect">
              <a:avLst/>
            </a:prstGeom>
            <a:noFill/>
          </p:spPr>
          <p:txBody>
            <a:bodyPr wrap="square" rtlCol="0">
              <a:spAutoFit/>
            </a:bodyPr>
            <a:lstStyle/>
            <a:p>
              <a:pPr algn="ctr"/>
              <a:r>
                <a:rPr lang="en-US" altLang="ko-KR" sz="1500" dirty="0">
                  <a:solidFill>
                    <a:schemeClr val="tx1">
                      <a:lumMod val="65000"/>
                      <a:lumOff val="35000"/>
                    </a:schemeClr>
                  </a:solidFill>
                  <a:latin typeface="Calibri" pitchFamily="34" charset="0"/>
                  <a:cs typeface="Calibri" pitchFamily="34" charset="0"/>
                </a:rPr>
                <a:t>1</a:t>
              </a:r>
              <a:endParaRPr lang="ko-KR" altLang="en-US" sz="1500" dirty="0">
                <a:solidFill>
                  <a:schemeClr val="tx1">
                    <a:lumMod val="65000"/>
                    <a:lumOff val="35000"/>
                  </a:schemeClr>
                </a:solidFill>
                <a:latin typeface="Calibri" pitchFamily="34" charset="0"/>
                <a:cs typeface="Calibri" pitchFamily="34" charset="0"/>
              </a:endParaRPr>
            </a:p>
          </p:txBody>
        </p:sp>
      </p:grpSp>
      <p:grpSp>
        <p:nvGrpSpPr>
          <p:cNvPr id="9" name="Group 2">
            <a:extLst>
              <a:ext uri="{FF2B5EF4-FFF2-40B4-BE49-F238E27FC236}">
                <a16:creationId xmlns:a16="http://schemas.microsoft.com/office/drawing/2014/main" id="{55C0B853-E98A-9541-9880-3DBDCAEE48BB}"/>
              </a:ext>
            </a:extLst>
          </p:cNvPr>
          <p:cNvGrpSpPr/>
          <p:nvPr/>
        </p:nvGrpSpPr>
        <p:grpSpPr>
          <a:xfrm>
            <a:off x="935835" y="2958362"/>
            <a:ext cx="660930" cy="446824"/>
            <a:chOff x="1150500" y="1998772"/>
            <a:chExt cx="632887" cy="493548"/>
          </a:xfrm>
        </p:grpSpPr>
        <p:sp>
          <p:nvSpPr>
            <p:cNvPr id="10" name="Rounded Rectangle 1">
              <a:extLst>
                <a:ext uri="{FF2B5EF4-FFF2-40B4-BE49-F238E27FC236}">
                  <a16:creationId xmlns:a16="http://schemas.microsoft.com/office/drawing/2014/main" id="{ADCB86DD-9DC6-6840-96D4-456B688F18B5}"/>
                </a:ext>
              </a:extLst>
            </p:cNvPr>
            <p:cNvSpPr/>
            <p:nvPr/>
          </p:nvSpPr>
          <p:spPr>
            <a:xfrm rot="2700000">
              <a:off x="1289843" y="1998771"/>
              <a:ext cx="493544" cy="493545"/>
            </a:xfrm>
            <a:prstGeom prst="roundRect">
              <a:avLst>
                <a:gd name="adj" fmla="val 900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dirty="0"/>
            </a:p>
          </p:txBody>
        </p:sp>
        <p:sp>
          <p:nvSpPr>
            <p:cNvPr id="11" name="Rounded Rectangle 5">
              <a:extLst>
                <a:ext uri="{FF2B5EF4-FFF2-40B4-BE49-F238E27FC236}">
                  <a16:creationId xmlns:a16="http://schemas.microsoft.com/office/drawing/2014/main" id="{BF0165AC-8F57-2F44-955A-CB2272933FE5}"/>
                </a:ext>
              </a:extLst>
            </p:cNvPr>
            <p:cNvSpPr/>
            <p:nvPr/>
          </p:nvSpPr>
          <p:spPr>
            <a:xfrm rot="2700000">
              <a:off x="1150500" y="1998776"/>
              <a:ext cx="493544" cy="493544"/>
            </a:xfrm>
            <a:prstGeom prst="roundRect">
              <a:avLst>
                <a:gd name="adj" fmla="val 9009"/>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dirty="0"/>
            </a:p>
          </p:txBody>
        </p:sp>
        <p:sp>
          <p:nvSpPr>
            <p:cNvPr id="12" name="TextBox 11">
              <a:extLst>
                <a:ext uri="{FF2B5EF4-FFF2-40B4-BE49-F238E27FC236}">
                  <a16:creationId xmlns:a16="http://schemas.microsoft.com/office/drawing/2014/main" id="{E1FBEFB7-7203-004F-B7DB-833DE5BBB085}"/>
                </a:ext>
              </a:extLst>
            </p:cNvPr>
            <p:cNvSpPr txBox="1"/>
            <p:nvPr/>
          </p:nvSpPr>
          <p:spPr>
            <a:xfrm>
              <a:off x="1207320" y="2076270"/>
              <a:ext cx="374060" cy="356958"/>
            </a:xfrm>
            <a:prstGeom prst="rect">
              <a:avLst/>
            </a:prstGeom>
            <a:noFill/>
          </p:spPr>
          <p:txBody>
            <a:bodyPr wrap="square" rtlCol="0">
              <a:spAutoFit/>
            </a:bodyPr>
            <a:lstStyle/>
            <a:p>
              <a:pPr algn="ctr"/>
              <a:r>
                <a:rPr lang="en-US" altLang="ko-KR" sz="1500" dirty="0">
                  <a:solidFill>
                    <a:schemeClr val="tx1">
                      <a:lumMod val="65000"/>
                      <a:lumOff val="35000"/>
                    </a:schemeClr>
                  </a:solidFill>
                  <a:latin typeface="Calibri" pitchFamily="34" charset="0"/>
                  <a:cs typeface="Calibri" pitchFamily="34" charset="0"/>
                </a:rPr>
                <a:t>2</a:t>
              </a:r>
              <a:endParaRPr lang="ko-KR" altLang="en-US" sz="1500" dirty="0">
                <a:solidFill>
                  <a:schemeClr val="tx1">
                    <a:lumMod val="65000"/>
                    <a:lumOff val="35000"/>
                  </a:schemeClr>
                </a:solidFill>
                <a:latin typeface="Calibri" pitchFamily="34" charset="0"/>
                <a:cs typeface="Calibri" pitchFamily="34" charset="0"/>
              </a:endParaRPr>
            </a:p>
          </p:txBody>
        </p:sp>
      </p:grpSp>
      <p:grpSp>
        <p:nvGrpSpPr>
          <p:cNvPr id="13" name="Group 2">
            <a:extLst>
              <a:ext uri="{FF2B5EF4-FFF2-40B4-BE49-F238E27FC236}">
                <a16:creationId xmlns:a16="http://schemas.microsoft.com/office/drawing/2014/main" id="{B067F449-A041-674A-BE29-8BD8A4A3BD4F}"/>
              </a:ext>
            </a:extLst>
          </p:cNvPr>
          <p:cNvGrpSpPr/>
          <p:nvPr/>
        </p:nvGrpSpPr>
        <p:grpSpPr>
          <a:xfrm>
            <a:off x="932691" y="3902462"/>
            <a:ext cx="660930" cy="446824"/>
            <a:chOff x="1150500" y="1998772"/>
            <a:chExt cx="632887" cy="493548"/>
          </a:xfrm>
        </p:grpSpPr>
        <p:sp>
          <p:nvSpPr>
            <p:cNvPr id="14" name="Rounded Rectangle 1">
              <a:extLst>
                <a:ext uri="{FF2B5EF4-FFF2-40B4-BE49-F238E27FC236}">
                  <a16:creationId xmlns:a16="http://schemas.microsoft.com/office/drawing/2014/main" id="{65A4AD5D-A0F9-EF41-8A2E-DFAE289A6496}"/>
                </a:ext>
              </a:extLst>
            </p:cNvPr>
            <p:cNvSpPr/>
            <p:nvPr/>
          </p:nvSpPr>
          <p:spPr>
            <a:xfrm rot="2700000">
              <a:off x="1289843" y="1998771"/>
              <a:ext cx="493544" cy="493545"/>
            </a:xfrm>
            <a:prstGeom prst="roundRect">
              <a:avLst>
                <a:gd name="adj" fmla="val 900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dirty="0"/>
            </a:p>
          </p:txBody>
        </p:sp>
        <p:sp>
          <p:nvSpPr>
            <p:cNvPr id="15" name="Rounded Rectangle 5">
              <a:extLst>
                <a:ext uri="{FF2B5EF4-FFF2-40B4-BE49-F238E27FC236}">
                  <a16:creationId xmlns:a16="http://schemas.microsoft.com/office/drawing/2014/main" id="{1EE0DFF6-3F43-CC43-8A63-271978E2E352}"/>
                </a:ext>
              </a:extLst>
            </p:cNvPr>
            <p:cNvSpPr/>
            <p:nvPr/>
          </p:nvSpPr>
          <p:spPr>
            <a:xfrm rot="2700000">
              <a:off x="1150500" y="1998776"/>
              <a:ext cx="493544" cy="493544"/>
            </a:xfrm>
            <a:prstGeom prst="roundRect">
              <a:avLst>
                <a:gd name="adj" fmla="val 9009"/>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dirty="0"/>
            </a:p>
          </p:txBody>
        </p:sp>
        <p:sp>
          <p:nvSpPr>
            <p:cNvPr id="16" name="TextBox 15">
              <a:extLst>
                <a:ext uri="{FF2B5EF4-FFF2-40B4-BE49-F238E27FC236}">
                  <a16:creationId xmlns:a16="http://schemas.microsoft.com/office/drawing/2014/main" id="{C83C94F6-CE7E-9442-9902-7F151FB70633}"/>
                </a:ext>
              </a:extLst>
            </p:cNvPr>
            <p:cNvSpPr txBox="1"/>
            <p:nvPr/>
          </p:nvSpPr>
          <p:spPr>
            <a:xfrm>
              <a:off x="1207320" y="2076270"/>
              <a:ext cx="374060" cy="356958"/>
            </a:xfrm>
            <a:prstGeom prst="rect">
              <a:avLst/>
            </a:prstGeom>
            <a:noFill/>
          </p:spPr>
          <p:txBody>
            <a:bodyPr wrap="square" rtlCol="0">
              <a:spAutoFit/>
            </a:bodyPr>
            <a:lstStyle/>
            <a:p>
              <a:pPr algn="ctr"/>
              <a:r>
                <a:rPr lang="en-US" altLang="ko-KR" sz="1500" dirty="0">
                  <a:solidFill>
                    <a:schemeClr val="tx1">
                      <a:lumMod val="65000"/>
                      <a:lumOff val="35000"/>
                    </a:schemeClr>
                  </a:solidFill>
                  <a:latin typeface="Calibri" pitchFamily="34" charset="0"/>
                  <a:cs typeface="Calibri" pitchFamily="34" charset="0"/>
                </a:rPr>
                <a:t>3</a:t>
              </a:r>
              <a:endParaRPr lang="ko-KR" altLang="en-US" sz="1500" dirty="0">
                <a:solidFill>
                  <a:schemeClr val="tx1">
                    <a:lumMod val="65000"/>
                    <a:lumOff val="35000"/>
                  </a:schemeClr>
                </a:solidFill>
                <a:latin typeface="Calibri" pitchFamily="34" charset="0"/>
                <a:cs typeface="Calibri" pitchFamily="34" charset="0"/>
              </a:endParaRPr>
            </a:p>
          </p:txBody>
        </p:sp>
      </p:grpSp>
      <p:grpSp>
        <p:nvGrpSpPr>
          <p:cNvPr id="17" name="Group 2">
            <a:extLst>
              <a:ext uri="{FF2B5EF4-FFF2-40B4-BE49-F238E27FC236}">
                <a16:creationId xmlns:a16="http://schemas.microsoft.com/office/drawing/2014/main" id="{E5F2B26F-B55E-384D-9C84-440EBD66D52C}"/>
              </a:ext>
            </a:extLst>
          </p:cNvPr>
          <p:cNvGrpSpPr/>
          <p:nvPr/>
        </p:nvGrpSpPr>
        <p:grpSpPr>
          <a:xfrm>
            <a:off x="929409" y="4869763"/>
            <a:ext cx="660930" cy="446824"/>
            <a:chOff x="1150500" y="1998772"/>
            <a:chExt cx="632887" cy="493548"/>
          </a:xfrm>
        </p:grpSpPr>
        <p:sp>
          <p:nvSpPr>
            <p:cNvPr id="18" name="Rounded Rectangle 1">
              <a:extLst>
                <a:ext uri="{FF2B5EF4-FFF2-40B4-BE49-F238E27FC236}">
                  <a16:creationId xmlns:a16="http://schemas.microsoft.com/office/drawing/2014/main" id="{6488FBBD-7FC0-5948-86D5-22046259C1FB}"/>
                </a:ext>
              </a:extLst>
            </p:cNvPr>
            <p:cNvSpPr/>
            <p:nvPr/>
          </p:nvSpPr>
          <p:spPr>
            <a:xfrm rot="2700000">
              <a:off x="1289843" y="1998771"/>
              <a:ext cx="493544" cy="493545"/>
            </a:xfrm>
            <a:prstGeom prst="roundRect">
              <a:avLst>
                <a:gd name="adj" fmla="val 900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dirty="0"/>
            </a:p>
          </p:txBody>
        </p:sp>
        <p:sp>
          <p:nvSpPr>
            <p:cNvPr id="19" name="Rounded Rectangle 5">
              <a:extLst>
                <a:ext uri="{FF2B5EF4-FFF2-40B4-BE49-F238E27FC236}">
                  <a16:creationId xmlns:a16="http://schemas.microsoft.com/office/drawing/2014/main" id="{97689C48-151F-0049-892E-819774552A6B}"/>
                </a:ext>
              </a:extLst>
            </p:cNvPr>
            <p:cNvSpPr/>
            <p:nvPr/>
          </p:nvSpPr>
          <p:spPr>
            <a:xfrm rot="2700000">
              <a:off x="1150500" y="1998776"/>
              <a:ext cx="493544" cy="493544"/>
            </a:xfrm>
            <a:prstGeom prst="roundRect">
              <a:avLst>
                <a:gd name="adj" fmla="val 9009"/>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dirty="0"/>
            </a:p>
          </p:txBody>
        </p:sp>
        <p:sp>
          <p:nvSpPr>
            <p:cNvPr id="20" name="TextBox 19">
              <a:extLst>
                <a:ext uri="{FF2B5EF4-FFF2-40B4-BE49-F238E27FC236}">
                  <a16:creationId xmlns:a16="http://schemas.microsoft.com/office/drawing/2014/main" id="{C27DFA6B-1B70-764D-B784-FC7A83C72F72}"/>
                </a:ext>
              </a:extLst>
            </p:cNvPr>
            <p:cNvSpPr txBox="1"/>
            <p:nvPr/>
          </p:nvSpPr>
          <p:spPr>
            <a:xfrm>
              <a:off x="1207320" y="2076270"/>
              <a:ext cx="374060" cy="356958"/>
            </a:xfrm>
            <a:prstGeom prst="rect">
              <a:avLst/>
            </a:prstGeom>
            <a:noFill/>
          </p:spPr>
          <p:txBody>
            <a:bodyPr wrap="square" rtlCol="0">
              <a:spAutoFit/>
            </a:bodyPr>
            <a:lstStyle/>
            <a:p>
              <a:pPr algn="ctr"/>
              <a:r>
                <a:rPr lang="en-US" altLang="ko-KR" sz="1500" dirty="0">
                  <a:solidFill>
                    <a:schemeClr val="tx1">
                      <a:lumMod val="65000"/>
                      <a:lumOff val="35000"/>
                    </a:schemeClr>
                  </a:solidFill>
                  <a:latin typeface="Calibri" pitchFamily="34" charset="0"/>
                  <a:cs typeface="Calibri" pitchFamily="34" charset="0"/>
                </a:rPr>
                <a:t>4</a:t>
              </a:r>
              <a:endParaRPr lang="ko-KR" altLang="en-US" sz="1500" dirty="0">
                <a:solidFill>
                  <a:schemeClr val="tx1">
                    <a:lumMod val="65000"/>
                    <a:lumOff val="35000"/>
                  </a:schemeClr>
                </a:solidFill>
                <a:latin typeface="Calibri" pitchFamily="34" charset="0"/>
                <a:cs typeface="Calibri" pitchFamily="34" charset="0"/>
              </a:endParaRPr>
            </a:p>
          </p:txBody>
        </p:sp>
      </p:grpSp>
      <p:grpSp>
        <p:nvGrpSpPr>
          <p:cNvPr id="21" name="Group 2">
            <a:extLst>
              <a:ext uri="{FF2B5EF4-FFF2-40B4-BE49-F238E27FC236}">
                <a16:creationId xmlns:a16="http://schemas.microsoft.com/office/drawing/2014/main" id="{2139875D-436C-F340-A61A-4F5A24675CAB}"/>
              </a:ext>
            </a:extLst>
          </p:cNvPr>
          <p:cNvGrpSpPr/>
          <p:nvPr/>
        </p:nvGrpSpPr>
        <p:grpSpPr>
          <a:xfrm>
            <a:off x="7532881" y="2014267"/>
            <a:ext cx="660930" cy="446824"/>
            <a:chOff x="1150500" y="1998772"/>
            <a:chExt cx="632887" cy="493548"/>
          </a:xfrm>
        </p:grpSpPr>
        <p:sp>
          <p:nvSpPr>
            <p:cNvPr id="22" name="Rounded Rectangle 1">
              <a:extLst>
                <a:ext uri="{FF2B5EF4-FFF2-40B4-BE49-F238E27FC236}">
                  <a16:creationId xmlns:a16="http://schemas.microsoft.com/office/drawing/2014/main" id="{F0F1CCA9-012E-204B-A714-8A617C839C11}"/>
                </a:ext>
              </a:extLst>
            </p:cNvPr>
            <p:cNvSpPr/>
            <p:nvPr/>
          </p:nvSpPr>
          <p:spPr>
            <a:xfrm rot="2700000">
              <a:off x="1289843" y="1998771"/>
              <a:ext cx="493544" cy="493545"/>
            </a:xfrm>
            <a:prstGeom prst="roundRect">
              <a:avLst>
                <a:gd name="adj" fmla="val 900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dirty="0"/>
            </a:p>
          </p:txBody>
        </p:sp>
        <p:sp>
          <p:nvSpPr>
            <p:cNvPr id="23" name="Rounded Rectangle 5">
              <a:extLst>
                <a:ext uri="{FF2B5EF4-FFF2-40B4-BE49-F238E27FC236}">
                  <a16:creationId xmlns:a16="http://schemas.microsoft.com/office/drawing/2014/main" id="{79B85B41-D9B9-0544-A386-DA12B38BB297}"/>
                </a:ext>
              </a:extLst>
            </p:cNvPr>
            <p:cNvSpPr/>
            <p:nvPr/>
          </p:nvSpPr>
          <p:spPr>
            <a:xfrm rot="2700000">
              <a:off x="1150500" y="1998776"/>
              <a:ext cx="493544" cy="493544"/>
            </a:xfrm>
            <a:prstGeom prst="roundRect">
              <a:avLst>
                <a:gd name="adj" fmla="val 9009"/>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dirty="0"/>
            </a:p>
          </p:txBody>
        </p:sp>
        <p:sp>
          <p:nvSpPr>
            <p:cNvPr id="24" name="TextBox 23">
              <a:extLst>
                <a:ext uri="{FF2B5EF4-FFF2-40B4-BE49-F238E27FC236}">
                  <a16:creationId xmlns:a16="http://schemas.microsoft.com/office/drawing/2014/main" id="{4BEA3A9C-32E8-FD49-8CEA-7CC5C1A2491E}"/>
                </a:ext>
              </a:extLst>
            </p:cNvPr>
            <p:cNvSpPr txBox="1"/>
            <p:nvPr/>
          </p:nvSpPr>
          <p:spPr>
            <a:xfrm>
              <a:off x="1207320" y="2076270"/>
              <a:ext cx="374060" cy="356958"/>
            </a:xfrm>
            <a:prstGeom prst="rect">
              <a:avLst/>
            </a:prstGeom>
            <a:noFill/>
          </p:spPr>
          <p:txBody>
            <a:bodyPr wrap="square" rtlCol="0">
              <a:spAutoFit/>
            </a:bodyPr>
            <a:lstStyle/>
            <a:p>
              <a:pPr algn="ctr"/>
              <a:r>
                <a:rPr lang="en-US" altLang="ko-KR" sz="1500" dirty="0">
                  <a:solidFill>
                    <a:schemeClr val="tx1">
                      <a:lumMod val="65000"/>
                      <a:lumOff val="35000"/>
                    </a:schemeClr>
                  </a:solidFill>
                  <a:latin typeface="Calibri" pitchFamily="34" charset="0"/>
                  <a:cs typeface="Calibri" pitchFamily="34" charset="0"/>
                </a:rPr>
                <a:t>5</a:t>
              </a:r>
              <a:endParaRPr lang="ko-KR" altLang="en-US" sz="1500" dirty="0">
                <a:solidFill>
                  <a:schemeClr val="tx1">
                    <a:lumMod val="65000"/>
                    <a:lumOff val="35000"/>
                  </a:schemeClr>
                </a:solidFill>
                <a:latin typeface="Calibri" pitchFamily="34" charset="0"/>
                <a:cs typeface="Calibri" pitchFamily="34" charset="0"/>
              </a:endParaRPr>
            </a:p>
          </p:txBody>
        </p:sp>
      </p:grpSp>
      <p:grpSp>
        <p:nvGrpSpPr>
          <p:cNvPr id="25" name="Group 2">
            <a:extLst>
              <a:ext uri="{FF2B5EF4-FFF2-40B4-BE49-F238E27FC236}">
                <a16:creationId xmlns:a16="http://schemas.microsoft.com/office/drawing/2014/main" id="{7793C281-5E84-6049-9ABB-88731473A8E8}"/>
              </a:ext>
            </a:extLst>
          </p:cNvPr>
          <p:cNvGrpSpPr/>
          <p:nvPr/>
        </p:nvGrpSpPr>
        <p:grpSpPr>
          <a:xfrm>
            <a:off x="7592219" y="3788897"/>
            <a:ext cx="660930" cy="446824"/>
            <a:chOff x="1150500" y="1998772"/>
            <a:chExt cx="632887" cy="493548"/>
          </a:xfrm>
        </p:grpSpPr>
        <p:sp>
          <p:nvSpPr>
            <p:cNvPr id="26" name="Rounded Rectangle 1">
              <a:extLst>
                <a:ext uri="{FF2B5EF4-FFF2-40B4-BE49-F238E27FC236}">
                  <a16:creationId xmlns:a16="http://schemas.microsoft.com/office/drawing/2014/main" id="{99C0267B-D921-1D44-B1BD-46EA538D8412}"/>
                </a:ext>
              </a:extLst>
            </p:cNvPr>
            <p:cNvSpPr/>
            <p:nvPr/>
          </p:nvSpPr>
          <p:spPr>
            <a:xfrm rot="2700000">
              <a:off x="1289843" y="1998771"/>
              <a:ext cx="493544" cy="493545"/>
            </a:xfrm>
            <a:prstGeom prst="roundRect">
              <a:avLst>
                <a:gd name="adj" fmla="val 900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dirty="0"/>
            </a:p>
          </p:txBody>
        </p:sp>
        <p:sp>
          <p:nvSpPr>
            <p:cNvPr id="27" name="Rounded Rectangle 5">
              <a:extLst>
                <a:ext uri="{FF2B5EF4-FFF2-40B4-BE49-F238E27FC236}">
                  <a16:creationId xmlns:a16="http://schemas.microsoft.com/office/drawing/2014/main" id="{D4153C83-98EA-4F44-98E5-6A125C53D091}"/>
                </a:ext>
              </a:extLst>
            </p:cNvPr>
            <p:cNvSpPr/>
            <p:nvPr/>
          </p:nvSpPr>
          <p:spPr>
            <a:xfrm rot="2700000">
              <a:off x="1150500" y="1998776"/>
              <a:ext cx="493544" cy="493544"/>
            </a:xfrm>
            <a:prstGeom prst="roundRect">
              <a:avLst>
                <a:gd name="adj" fmla="val 9009"/>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dirty="0"/>
            </a:p>
          </p:txBody>
        </p:sp>
        <p:sp>
          <p:nvSpPr>
            <p:cNvPr id="28" name="TextBox 27">
              <a:extLst>
                <a:ext uri="{FF2B5EF4-FFF2-40B4-BE49-F238E27FC236}">
                  <a16:creationId xmlns:a16="http://schemas.microsoft.com/office/drawing/2014/main" id="{2188DCF9-E2E5-E940-BF0A-836993DA1645}"/>
                </a:ext>
              </a:extLst>
            </p:cNvPr>
            <p:cNvSpPr txBox="1"/>
            <p:nvPr/>
          </p:nvSpPr>
          <p:spPr>
            <a:xfrm>
              <a:off x="1207320" y="2076270"/>
              <a:ext cx="374060" cy="356958"/>
            </a:xfrm>
            <a:prstGeom prst="rect">
              <a:avLst/>
            </a:prstGeom>
            <a:noFill/>
          </p:spPr>
          <p:txBody>
            <a:bodyPr wrap="square" rtlCol="0">
              <a:spAutoFit/>
            </a:bodyPr>
            <a:lstStyle/>
            <a:p>
              <a:pPr algn="ctr"/>
              <a:r>
                <a:rPr lang="en-US" altLang="ko-KR" sz="1500" dirty="0">
                  <a:solidFill>
                    <a:schemeClr val="tx1">
                      <a:lumMod val="65000"/>
                      <a:lumOff val="35000"/>
                    </a:schemeClr>
                  </a:solidFill>
                  <a:latin typeface="Calibri" pitchFamily="34" charset="0"/>
                  <a:cs typeface="Calibri" pitchFamily="34" charset="0"/>
                </a:rPr>
                <a:t>6</a:t>
              </a:r>
              <a:endParaRPr lang="ko-KR" altLang="en-US" sz="1500" dirty="0">
                <a:solidFill>
                  <a:schemeClr val="tx1">
                    <a:lumMod val="65000"/>
                    <a:lumOff val="35000"/>
                  </a:schemeClr>
                </a:solidFill>
                <a:latin typeface="Calibri" pitchFamily="34" charset="0"/>
                <a:cs typeface="Calibri" pitchFamily="34" charset="0"/>
              </a:endParaRPr>
            </a:p>
          </p:txBody>
        </p:sp>
      </p:grpSp>
      <p:sp>
        <p:nvSpPr>
          <p:cNvPr id="30" name="Rectangle 29">
            <a:extLst>
              <a:ext uri="{FF2B5EF4-FFF2-40B4-BE49-F238E27FC236}">
                <a16:creationId xmlns:a16="http://schemas.microsoft.com/office/drawing/2014/main" id="{2C18910A-AB41-CB45-ACAC-E909A540BFFC}"/>
              </a:ext>
            </a:extLst>
          </p:cNvPr>
          <p:cNvSpPr/>
          <p:nvPr/>
        </p:nvSpPr>
        <p:spPr>
          <a:xfrm>
            <a:off x="8418139" y="1779279"/>
            <a:ext cx="3722076" cy="3785652"/>
          </a:xfrm>
          <a:prstGeom prst="rect">
            <a:avLst/>
          </a:prstGeom>
        </p:spPr>
        <p:txBody>
          <a:bodyPr wrap="square">
            <a:spAutoFit/>
          </a:bodyPr>
          <a:lstStyle/>
          <a:p>
            <a:pPr>
              <a:defRPr/>
            </a:pPr>
            <a:r>
              <a:rPr lang="en-GB" sz="2000" dirty="0">
                <a:ea typeface="MS PGothic" pitchFamily="34" charset="-128"/>
                <a:cs typeface="Calibri" panose="020F0502020204030204" pitchFamily="34" charset="0"/>
              </a:rPr>
              <a:t>We believe that, with correct information and contraceptive access, </a:t>
            </a:r>
            <a:r>
              <a:rPr lang="en-GB" sz="2000" b="1" dirty="0">
                <a:ea typeface="MS PGothic" pitchFamily="34" charset="-128"/>
                <a:cs typeface="Calibri" panose="020F0502020204030204" pitchFamily="34" charset="0"/>
              </a:rPr>
              <a:t>we can make informed choices</a:t>
            </a:r>
            <a:r>
              <a:rPr lang="en-GB" sz="2000" dirty="0">
                <a:ea typeface="MS PGothic" pitchFamily="34" charset="-128"/>
                <a:cs typeface="Calibri" panose="020F0502020204030204" pitchFamily="34" charset="0"/>
              </a:rPr>
              <a:t> in using DTG and planning our pregnancy. </a:t>
            </a:r>
          </a:p>
          <a:p>
            <a:pPr>
              <a:defRPr/>
            </a:pPr>
            <a:endParaRPr lang="en-GB" sz="2000" dirty="0">
              <a:ea typeface="MS PGothic" pitchFamily="34" charset="-128"/>
              <a:cs typeface="Calibri" panose="020F0502020204030204" pitchFamily="34" charset="0"/>
            </a:endParaRPr>
          </a:p>
          <a:p>
            <a:pPr>
              <a:defRPr/>
            </a:pPr>
            <a:r>
              <a:rPr lang="en-US" sz="2000" dirty="0">
                <a:ea typeface="MS PGothic" pitchFamily="34" charset="-128"/>
                <a:cs typeface="Calibri" panose="020F0502020204030204" pitchFamily="34" charset="0"/>
              </a:rPr>
              <a:t>This is an opportunity for </a:t>
            </a:r>
            <a:r>
              <a:rPr lang="en-US" sz="2000" b="1" dirty="0">
                <a:ea typeface="MS PGothic" pitchFamily="34" charset="-128"/>
                <a:cs typeface="Calibri" panose="020F0502020204030204" pitchFamily="34" charset="0"/>
              </a:rPr>
              <a:t>integrating much-needed access to contraceptives within HIV treatment</a:t>
            </a:r>
            <a:r>
              <a:rPr lang="en-US" sz="2000" dirty="0">
                <a:ea typeface="MS PGothic" pitchFamily="34" charset="-128"/>
                <a:cs typeface="Calibri" panose="020F0502020204030204" pitchFamily="34" charset="0"/>
              </a:rPr>
              <a:t> in order to achieve universal reproductive health care for all.</a:t>
            </a:r>
          </a:p>
        </p:txBody>
      </p:sp>
    </p:spTree>
    <p:extLst>
      <p:ext uri="{BB962C8B-B14F-4D97-AF65-F5344CB8AC3E}">
        <p14:creationId xmlns:p14="http://schemas.microsoft.com/office/powerpoint/2010/main" val="123438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0F287-0885-EB47-97C2-BF546AC82450}"/>
              </a:ext>
            </a:extLst>
          </p:cNvPr>
          <p:cNvSpPr>
            <a:spLocks noGrp="1"/>
          </p:cNvSpPr>
          <p:nvPr>
            <p:ph type="title"/>
          </p:nvPr>
        </p:nvSpPr>
        <p:spPr>
          <a:xfrm>
            <a:off x="869126" y="540107"/>
            <a:ext cx="10135988" cy="1499616"/>
          </a:xfrm>
        </p:spPr>
        <p:txBody>
          <a:bodyPr/>
          <a:lstStyle/>
          <a:p>
            <a:r>
              <a:rPr lang="en-US" dirty="0"/>
              <a:t>Joint Position from Kigali Shared at IAS 2018</a:t>
            </a:r>
          </a:p>
        </p:txBody>
      </p:sp>
      <p:sp>
        <p:nvSpPr>
          <p:cNvPr id="3" name="Content Placeholder 2">
            <a:extLst>
              <a:ext uri="{FF2B5EF4-FFF2-40B4-BE49-F238E27FC236}">
                <a16:creationId xmlns:a16="http://schemas.microsoft.com/office/drawing/2014/main" id="{B1EC1630-EAFF-6447-B137-61427A3221D3}"/>
              </a:ext>
            </a:extLst>
          </p:cNvPr>
          <p:cNvSpPr>
            <a:spLocks noGrp="1"/>
          </p:cNvSpPr>
          <p:nvPr>
            <p:ph idx="1"/>
          </p:nvPr>
        </p:nvSpPr>
        <p:spPr>
          <a:xfrm>
            <a:off x="869126" y="1902566"/>
            <a:ext cx="10135988" cy="2140858"/>
          </a:xfrm>
        </p:spPr>
        <p:txBody>
          <a:bodyPr>
            <a:normAutofit lnSpcReduction="10000"/>
          </a:bodyPr>
          <a:lstStyle/>
          <a:p>
            <a:r>
              <a:rPr lang="en-US" b="1" dirty="0">
                <a:latin typeface="Calibri" panose="020F0502020204030204" pitchFamily="34" charset="0"/>
                <a:ea typeface="MS PGothic" pitchFamily="34" charset="-128"/>
                <a:cs typeface="Calibri" panose="020F0502020204030204" pitchFamily="34" charset="0"/>
              </a:rPr>
              <a:t>“We believe it is critical to not just view a pregnant woman, or any woman of childbearing potential, as a vessel for a baby, but as an individual in her own right, who deserves access to the very best, evidence-based treatment available and the right to be adequately informed to make a choice that she feels is best for her.”</a:t>
            </a:r>
          </a:p>
          <a:p>
            <a:endParaRPr lang="en-US" dirty="0"/>
          </a:p>
        </p:txBody>
      </p:sp>
      <p:pic>
        <p:nvPicPr>
          <p:cNvPr id="4" name="Picture 3">
            <a:extLst>
              <a:ext uri="{FF2B5EF4-FFF2-40B4-BE49-F238E27FC236}">
                <a16:creationId xmlns:a16="http://schemas.microsoft.com/office/drawing/2014/main" id="{A2FA512A-059B-7744-BA80-6D510A26DC5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313" t="6247" r="26986" b="42246"/>
          <a:stretch/>
        </p:blipFill>
        <p:spPr>
          <a:xfrm>
            <a:off x="3844076" y="3692230"/>
            <a:ext cx="4186088" cy="1955194"/>
          </a:xfrm>
          <a:prstGeom prst="rect">
            <a:avLst/>
          </a:prstGeom>
        </p:spPr>
      </p:pic>
      <p:sp>
        <p:nvSpPr>
          <p:cNvPr id="5" name="Rectangle 4">
            <a:extLst>
              <a:ext uri="{FF2B5EF4-FFF2-40B4-BE49-F238E27FC236}">
                <a16:creationId xmlns:a16="http://schemas.microsoft.com/office/drawing/2014/main" id="{3F9CE8A6-F709-A14A-97AE-ECCA80E794FC}"/>
              </a:ext>
            </a:extLst>
          </p:cNvPr>
          <p:cNvSpPr/>
          <p:nvPr/>
        </p:nvSpPr>
        <p:spPr>
          <a:xfrm>
            <a:off x="3651120" y="5647423"/>
            <a:ext cx="4572000" cy="338554"/>
          </a:xfrm>
          <a:prstGeom prst="rect">
            <a:avLst/>
          </a:prstGeom>
        </p:spPr>
        <p:txBody>
          <a:bodyPr>
            <a:spAutoFit/>
          </a:bodyPr>
          <a:lstStyle/>
          <a:p>
            <a:pPr algn="ctr" fontAlgn="base">
              <a:spcBef>
                <a:spcPct val="0"/>
              </a:spcBef>
              <a:spcAft>
                <a:spcPct val="0"/>
              </a:spcAft>
            </a:pPr>
            <a:r>
              <a:rPr lang="en-US" sz="1600" dirty="0">
                <a:ea typeface="MS PGothic" pitchFamily="34" charset="-128"/>
              </a:rPr>
              <a:t>Presenting the joint position statement at IAS 2018</a:t>
            </a:r>
          </a:p>
        </p:txBody>
      </p:sp>
    </p:spTree>
    <p:extLst>
      <p:ext uri="{BB962C8B-B14F-4D97-AF65-F5344CB8AC3E}">
        <p14:creationId xmlns:p14="http://schemas.microsoft.com/office/powerpoint/2010/main" val="3162966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EA785-EB60-F841-A611-0D512BEBBF84}"/>
              </a:ext>
            </a:extLst>
          </p:cNvPr>
          <p:cNvSpPr>
            <a:spLocks noGrp="1"/>
          </p:cNvSpPr>
          <p:nvPr>
            <p:ph type="title"/>
          </p:nvPr>
        </p:nvSpPr>
        <p:spPr>
          <a:xfrm>
            <a:off x="891684" y="587748"/>
            <a:ext cx="9720072" cy="1499616"/>
          </a:xfrm>
        </p:spPr>
        <p:txBody>
          <a:bodyPr/>
          <a:lstStyle/>
          <a:p>
            <a:r>
              <a:rPr lang="en-US" dirty="0"/>
              <a:t>Outcomes of the Kigali Meeting</a:t>
            </a:r>
          </a:p>
        </p:txBody>
      </p:sp>
      <p:sp>
        <p:nvSpPr>
          <p:cNvPr id="4" name="Content Placeholder 2">
            <a:extLst>
              <a:ext uri="{FF2B5EF4-FFF2-40B4-BE49-F238E27FC236}">
                <a16:creationId xmlns:a16="http://schemas.microsoft.com/office/drawing/2014/main" id="{41310949-6C02-924F-80BF-33E669809142}"/>
              </a:ext>
            </a:extLst>
          </p:cNvPr>
          <p:cNvSpPr txBox="1">
            <a:spLocks/>
          </p:cNvSpPr>
          <p:nvPr/>
        </p:nvSpPr>
        <p:spPr>
          <a:xfrm>
            <a:off x="2239221" y="1910900"/>
            <a:ext cx="8010211" cy="1645338"/>
          </a:xfrm>
          <a:prstGeom prst="rect">
            <a:avLst/>
          </a:prstGeom>
          <a:ln w="28575">
            <a:solidFill>
              <a:schemeClr val="tx1">
                <a:lumMod val="65000"/>
              </a:schemeClr>
            </a:solidFill>
          </a:ln>
        </p:spPr>
        <p:txBody>
          <a:bodyPr vert="horz" lIns="45720" tIns="45720" rIns="45720" bIns="45720" rtlCol="0" anchor="t">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pPr marL="0" indent="0">
              <a:spcBef>
                <a:spcPts val="600"/>
              </a:spcBef>
              <a:buNone/>
            </a:pPr>
            <a:r>
              <a:rPr lang="en-US" b="1" dirty="0">
                <a:cs typeface="Calibri" panose="020F0502020204030204" pitchFamily="34" charset="0"/>
              </a:rPr>
              <a:t>Unanimous decision based on the data currently available that DTG’s benefits </a:t>
            </a:r>
            <a:r>
              <a:rPr lang="en-US" dirty="0">
                <a:cs typeface="Calibri" panose="020F0502020204030204" pitchFamily="34" charset="0"/>
              </a:rPr>
              <a:t>– </a:t>
            </a:r>
            <a:r>
              <a:rPr lang="en-US" b="1" dirty="0">
                <a:cs typeface="Calibri" panose="020F0502020204030204" pitchFamily="34" charset="0"/>
              </a:rPr>
              <a:t>reduced side effects, improved efficacy, and a high barrier to resistance </a:t>
            </a:r>
            <a:r>
              <a:rPr lang="en-US" dirty="0">
                <a:cs typeface="Calibri" panose="020F0502020204030204" pitchFamily="34" charset="0"/>
              </a:rPr>
              <a:t>– </a:t>
            </a:r>
            <a:r>
              <a:rPr lang="en-US" b="1" dirty="0">
                <a:cs typeface="Calibri" panose="020F0502020204030204" pitchFamily="34" charset="0"/>
              </a:rPr>
              <a:t>outweigh its potential risks. </a:t>
            </a:r>
          </a:p>
          <a:p>
            <a:pPr marL="0" indent="0">
              <a:spcBef>
                <a:spcPts val="600"/>
              </a:spcBef>
              <a:buNone/>
            </a:pPr>
            <a:r>
              <a:rPr lang="en-US" b="1" dirty="0">
                <a:cs typeface="Calibri" panose="020F0502020204030204" pitchFamily="34" charset="0"/>
              </a:rPr>
              <a:t>Concluded that blanket exclusions that deny women equitable access to this optimal HIV treatment are not warranted or justified.</a:t>
            </a:r>
          </a:p>
        </p:txBody>
      </p:sp>
      <p:sp>
        <p:nvSpPr>
          <p:cNvPr id="7" name="Rectangle 6">
            <a:extLst>
              <a:ext uri="{FF2B5EF4-FFF2-40B4-BE49-F238E27FC236}">
                <a16:creationId xmlns:a16="http://schemas.microsoft.com/office/drawing/2014/main" id="{889206B3-0A87-3F4E-AE2E-B324C4E92426}"/>
              </a:ext>
            </a:extLst>
          </p:cNvPr>
          <p:cNvSpPr/>
          <p:nvPr/>
        </p:nvSpPr>
        <p:spPr>
          <a:xfrm>
            <a:off x="3269248" y="4012983"/>
            <a:ext cx="6691086" cy="1323439"/>
          </a:xfrm>
          <a:prstGeom prst="rect">
            <a:avLst/>
          </a:prstGeom>
        </p:spPr>
        <p:txBody>
          <a:bodyPr wrap="square">
            <a:spAutoFit/>
          </a:bodyPr>
          <a:lstStyle/>
          <a:p>
            <a:pPr fontAlgn="base">
              <a:spcBef>
                <a:spcPct val="0"/>
              </a:spcBef>
              <a:spcAft>
                <a:spcPct val="0"/>
              </a:spcAft>
            </a:pPr>
            <a:r>
              <a:rPr lang="en-US" sz="2000" b="1" i="1" dirty="0">
                <a:ea typeface="MS PGothic" pitchFamily="34" charset="-128"/>
                <a:cs typeface="Calibri" panose="020F0502020204030204" pitchFamily="34" charset="0"/>
              </a:rPr>
              <a:t>“We are calling for TLD to be made available urgently across Africa, with everyone having access, regardless of gender or reproductive capability, and with integration of sexual and reproductive health services.</a:t>
            </a:r>
            <a:r>
              <a:rPr lang="en-US" sz="2000" i="1" dirty="0">
                <a:ea typeface="MS PGothic" pitchFamily="34" charset="-128"/>
                <a:cs typeface="Calibri" panose="020F0502020204030204" pitchFamily="34" charset="0"/>
              </a:rPr>
              <a:t>”</a:t>
            </a:r>
          </a:p>
        </p:txBody>
      </p:sp>
      <p:pic>
        <p:nvPicPr>
          <p:cNvPr id="8" name="Picture 7">
            <a:extLst>
              <a:ext uri="{FF2B5EF4-FFF2-40B4-BE49-F238E27FC236}">
                <a16:creationId xmlns:a16="http://schemas.microsoft.com/office/drawing/2014/main" id="{E4D96232-A3CE-0C47-9E3C-4468A0ADE463}"/>
              </a:ext>
            </a:extLst>
          </p:cNvPr>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1910446" y="4065720"/>
            <a:ext cx="1358802" cy="1217964"/>
          </a:xfrm>
          <a:prstGeom prst="rect">
            <a:avLst/>
          </a:prstGeom>
        </p:spPr>
      </p:pic>
    </p:spTree>
    <p:extLst>
      <p:ext uri="{BB962C8B-B14F-4D97-AF65-F5344CB8AC3E}">
        <p14:creationId xmlns:p14="http://schemas.microsoft.com/office/powerpoint/2010/main" val="1112240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EA80C-DCB3-FC4A-827D-91B2D13759DC}"/>
              </a:ext>
            </a:extLst>
          </p:cNvPr>
          <p:cNvSpPr>
            <a:spLocks noGrp="1"/>
          </p:cNvSpPr>
          <p:nvPr>
            <p:ph type="title"/>
          </p:nvPr>
        </p:nvSpPr>
        <p:spPr>
          <a:xfrm>
            <a:off x="1024769" y="633342"/>
            <a:ext cx="9723441" cy="1499616"/>
          </a:xfrm>
        </p:spPr>
        <p:txBody>
          <a:bodyPr>
            <a:normAutofit/>
          </a:bodyPr>
          <a:lstStyle/>
          <a:p>
            <a:r>
              <a:rPr lang="en-US" sz="3600" dirty="0"/>
              <a:t>The Kigali Meeting Led to Productive Engagement AT IAS London Forum &amp; RSA Global</a:t>
            </a:r>
          </a:p>
        </p:txBody>
      </p:sp>
      <p:sp>
        <p:nvSpPr>
          <p:cNvPr id="3" name="Content Placeholder 2">
            <a:extLst>
              <a:ext uri="{FF2B5EF4-FFF2-40B4-BE49-F238E27FC236}">
                <a16:creationId xmlns:a16="http://schemas.microsoft.com/office/drawing/2014/main" id="{83E48511-BBB1-6A46-AF74-96C78AA68F7A}"/>
              </a:ext>
            </a:extLst>
          </p:cNvPr>
          <p:cNvSpPr>
            <a:spLocks noGrp="1"/>
          </p:cNvSpPr>
          <p:nvPr>
            <p:ph idx="1"/>
          </p:nvPr>
        </p:nvSpPr>
        <p:spPr>
          <a:xfrm>
            <a:off x="1024769" y="2068148"/>
            <a:ext cx="7124620" cy="4023360"/>
          </a:xfrm>
        </p:spPr>
        <p:txBody>
          <a:bodyPr>
            <a:normAutofit fontScale="70000" lnSpcReduction="20000"/>
          </a:bodyPr>
          <a:lstStyle/>
          <a:p>
            <a:pPr>
              <a:buFont typeface="Arial" panose="020B0604020202020204" pitchFamily="34" charset="0"/>
              <a:buChar char="•"/>
            </a:pPr>
            <a:r>
              <a:rPr lang="en-US" dirty="0"/>
              <a:t>Meeting with </a:t>
            </a:r>
            <a:r>
              <a:rPr lang="en-US" b="1" dirty="0"/>
              <a:t>WHO Directorate </a:t>
            </a:r>
            <a:r>
              <a:rPr lang="en-US" dirty="0"/>
              <a:t>to present joint position statement on behalf of women living with HIV, which influenced global and national guidelines, including a women-centric approach.</a:t>
            </a:r>
          </a:p>
          <a:p>
            <a:pPr>
              <a:buFont typeface="Arial" panose="020B0604020202020204" pitchFamily="34" charset="0"/>
              <a:buChar char="•"/>
            </a:pPr>
            <a:r>
              <a:rPr lang="en-GB" dirty="0"/>
              <a:t>The </a:t>
            </a:r>
            <a:r>
              <a:rPr lang="en-GB" b="1" dirty="0"/>
              <a:t>IAS London Forum </a:t>
            </a:r>
            <a:r>
              <a:rPr lang="en-GB" dirty="0"/>
              <a:t>held in September 2018, and the follow up in November 2018, discussed a </a:t>
            </a:r>
            <a:r>
              <a:rPr lang="en-GB" b="1" dirty="0"/>
              <a:t>framework for evaluating and introducing new ART regimens into the general adult population</a:t>
            </a:r>
            <a:r>
              <a:rPr lang="en-GB" dirty="0"/>
              <a:t> to ensure collection of appropriate data to inform safety of drug use in women of childbearing potential and to hopefully avoid the current level of uncertainty regarding periconception DTG ART use and NTD risk. </a:t>
            </a:r>
          </a:p>
          <a:p>
            <a:pPr>
              <a:buFont typeface="Arial" panose="020B0604020202020204" pitchFamily="34" charset="0"/>
              <a:buChar char="•"/>
            </a:pPr>
            <a:r>
              <a:rPr lang="en-ZW" dirty="0"/>
              <a:t>The </a:t>
            </a:r>
            <a:r>
              <a:rPr lang="en-ZW" b="1" dirty="0"/>
              <a:t>Community Consultation on Response to the Risk of Preconception DTG Exposure</a:t>
            </a:r>
            <a:r>
              <a:rPr lang="en-ZW" dirty="0"/>
              <a:t> held in November 2018 brought together women living with HIV from </a:t>
            </a:r>
            <a:r>
              <a:rPr lang="en-ZW" b="1" dirty="0"/>
              <a:t>twenty PEPFAR supported countries </a:t>
            </a:r>
            <a:r>
              <a:rPr lang="en-ZW" dirty="0"/>
              <a:t>in Johannesburg, South Africa. </a:t>
            </a:r>
          </a:p>
          <a:p>
            <a:pPr marL="0" indent="0">
              <a:buNone/>
            </a:pPr>
            <a:endParaRPr lang="en-US" dirty="0"/>
          </a:p>
          <a:p>
            <a:endParaRPr lang="en-US" dirty="0"/>
          </a:p>
        </p:txBody>
      </p:sp>
      <p:pic>
        <p:nvPicPr>
          <p:cNvPr id="8" name="Picture 7">
            <a:extLst>
              <a:ext uri="{FF2B5EF4-FFF2-40B4-BE49-F238E27FC236}">
                <a16:creationId xmlns:a16="http://schemas.microsoft.com/office/drawing/2014/main" id="{4D96CB18-7EE5-4FA1-98AC-9D15024260D6}"/>
              </a:ext>
            </a:extLst>
          </p:cNvPr>
          <p:cNvPicPr>
            <a:picLocks noChangeAspect="1"/>
          </p:cNvPicPr>
          <p:nvPr/>
        </p:nvPicPr>
        <p:blipFill>
          <a:blip r:embed="rId2"/>
          <a:stretch>
            <a:fillRect/>
          </a:stretch>
        </p:blipFill>
        <p:spPr>
          <a:xfrm>
            <a:off x="8149389" y="2345788"/>
            <a:ext cx="4042611" cy="3066758"/>
          </a:xfrm>
          <a:prstGeom prst="rect">
            <a:avLst/>
          </a:prstGeom>
        </p:spPr>
      </p:pic>
    </p:spTree>
    <p:extLst>
      <p:ext uri="{BB962C8B-B14F-4D97-AF65-F5344CB8AC3E}">
        <p14:creationId xmlns:p14="http://schemas.microsoft.com/office/powerpoint/2010/main" val="6791912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1303</TotalTime>
  <Words>1602</Words>
  <Application>Microsoft Office PowerPoint</Application>
  <PresentationFormat>Widescreen</PresentationFormat>
  <Paragraphs>114</Paragraphs>
  <Slides>16</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Tw Cen MT</vt:lpstr>
      <vt:lpstr>Verdana</vt:lpstr>
      <vt:lpstr>Office Theme</vt:lpstr>
      <vt:lpstr>The Community Perspective women living with HIV from Africa</vt:lpstr>
      <vt:lpstr>The Community Perspective women living with HIV from Africa</vt:lpstr>
      <vt:lpstr>WOMEN’s Access to ART</vt:lpstr>
      <vt:lpstr>Background: Women, Dolutegravir, and the Community</vt:lpstr>
      <vt:lpstr>Women Taking a stand: Kigali Meeting</vt:lpstr>
      <vt:lpstr>Discussion at the Kigali Meeting</vt:lpstr>
      <vt:lpstr>Joint Position from Kigali Shared at IAS 2018</vt:lpstr>
      <vt:lpstr>Outcomes of the Kigali Meeting</vt:lpstr>
      <vt:lpstr>The Kigali Meeting Led to Productive Engagement AT IAS London Forum &amp; RSA Global</vt:lpstr>
      <vt:lpstr>Examples of How to Engage the Community</vt:lpstr>
      <vt:lpstr>Deep Dive On Engagement: Kenya</vt:lpstr>
      <vt:lpstr>Key Takeaways and Lessons Learned From DTG</vt:lpstr>
      <vt:lpstr>Moving Forward</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Community Perspective women living with HIV from Africa</dc:title>
  <dc:creator>Tara Schoenborn</dc:creator>
  <cp:lastModifiedBy>Princess</cp:lastModifiedBy>
  <cp:revision>52</cp:revision>
  <dcterms:created xsi:type="dcterms:W3CDTF">2019-07-09T17:44:09Z</dcterms:created>
  <dcterms:modified xsi:type="dcterms:W3CDTF">2019-07-21T12:08:58Z</dcterms:modified>
</cp:coreProperties>
</file>